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272" r:id="rId4"/>
    <p:sldId id="273" r:id="rId5"/>
    <p:sldId id="278" r:id="rId6"/>
    <p:sldId id="258" r:id="rId7"/>
    <p:sldId id="280" r:id="rId8"/>
    <p:sldId id="291" r:id="rId9"/>
    <p:sldId id="286" r:id="rId10"/>
    <p:sldId id="257" r:id="rId11"/>
    <p:sldId id="281" r:id="rId12"/>
    <p:sldId id="259" r:id="rId13"/>
    <p:sldId id="263" r:id="rId14"/>
    <p:sldId id="264" r:id="rId15"/>
    <p:sldId id="265" r:id="rId16"/>
    <p:sldId id="266" r:id="rId17"/>
    <p:sldId id="267" r:id="rId18"/>
    <p:sldId id="268" r:id="rId19"/>
    <p:sldId id="269" r:id="rId20"/>
    <p:sldId id="274" r:id="rId21"/>
    <p:sldId id="276" r:id="rId22"/>
    <p:sldId id="275" r:id="rId23"/>
    <p:sldId id="277" r:id="rId24"/>
    <p:sldId id="288" r:id="rId25"/>
    <p:sldId id="279" r:id="rId26"/>
    <p:sldId id="262" r:id="rId27"/>
    <p:sldId id="282" r:id="rId28"/>
    <p:sldId id="289" r:id="rId29"/>
    <p:sldId id="283" r:id="rId30"/>
    <p:sldId id="290" r:id="rId31"/>
    <p:sldId id="284" r:id="rId32"/>
    <p:sldId id="285" r:id="rId33"/>
    <p:sldId id="287" r:id="rId3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EBDE0-FBD2-42A5-8C6B-158956318C29}" type="datetimeFigureOut">
              <a:rPr lang="sr-Latn-RS" smtClean="0"/>
              <a:t>22.12.2020.</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72FB6-DD09-43C2-AFB9-C731EBF4B4FD}" type="slidenum">
              <a:rPr lang="sr-Latn-RS" smtClean="0"/>
              <a:t>‹#›</a:t>
            </a:fld>
            <a:endParaRPr lang="sr-Latn-RS"/>
          </a:p>
        </p:txBody>
      </p:sp>
    </p:spTree>
    <p:extLst>
      <p:ext uri="{BB962C8B-B14F-4D97-AF65-F5344CB8AC3E}">
        <p14:creationId xmlns:p14="http://schemas.microsoft.com/office/powerpoint/2010/main" val="345075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4abefcac88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4abefcac88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07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129255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411048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369944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2103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131740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406963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225491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273748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144370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242436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198547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0A7A4-02E6-4CCB-82B7-05577ED38B1A}" type="datetimeFigureOut">
              <a:rPr lang="sr-Latn-RS" smtClean="0"/>
              <a:t>22.12.2020.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BF277DB0-2D6A-407D-9457-770F78BE9C6C}" type="slidenum">
              <a:rPr lang="sr-Latn-RS" smtClean="0"/>
              <a:t>‹#›</a:t>
            </a:fld>
            <a:endParaRPr lang="sr-Latn-RS"/>
          </a:p>
        </p:txBody>
      </p:sp>
    </p:spTree>
    <p:extLst>
      <p:ext uri="{BB962C8B-B14F-4D97-AF65-F5344CB8AC3E}">
        <p14:creationId xmlns:p14="http://schemas.microsoft.com/office/powerpoint/2010/main" val="246235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0A7A4-02E6-4CCB-82B7-05577ED38B1A}" type="datetimeFigureOut">
              <a:rPr lang="sr-Latn-RS" smtClean="0"/>
              <a:t>22.12.2020.</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77DB0-2D6A-407D-9457-770F78BE9C6C}" type="slidenum">
              <a:rPr lang="sr-Latn-RS" smtClean="0"/>
              <a:t>‹#›</a:t>
            </a:fld>
            <a:endParaRPr lang="sr-Latn-RS"/>
          </a:p>
        </p:txBody>
      </p:sp>
    </p:spTree>
    <p:extLst>
      <p:ext uri="{BB962C8B-B14F-4D97-AF65-F5344CB8AC3E}">
        <p14:creationId xmlns:p14="http://schemas.microsoft.com/office/powerpoint/2010/main" val="101310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pytho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petlja.org/biblioteka/r/lekcije/pygame-prirucnik/crtanje-crtanjeboj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sr-Latn-RS" b="1" smtClean="0">
                <a:effectLst>
                  <a:outerShdw blurRad="38100" dist="38100" dir="2700000" algn="tl">
                    <a:srgbClr val="000000">
                      <a:alpha val="43137"/>
                    </a:srgbClr>
                  </a:outerShdw>
                </a:effectLst>
              </a:rPr>
              <a:t>PyGame - programiranje 2D grafike, animacija, simulacija i igrica u Python-u</a:t>
            </a:r>
            <a:endParaRPr lang="sr-Latn-RS" b="1">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sr-Latn-R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641" y="4397375"/>
            <a:ext cx="6438900" cy="1905000"/>
          </a:xfrm>
          <a:prstGeom prst="rect">
            <a:avLst/>
          </a:prstGeom>
        </p:spPr>
      </p:pic>
    </p:spTree>
    <p:extLst>
      <p:ext uri="{BB962C8B-B14F-4D97-AF65-F5344CB8AC3E}">
        <p14:creationId xmlns:p14="http://schemas.microsoft.com/office/powerpoint/2010/main" val="679260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r-Latn-RS" sz="7200" b="1" smtClean="0">
                <a:effectLst>
                  <a:outerShdw blurRad="38100" dist="38100" dir="2700000" algn="tl">
                    <a:srgbClr val="000000">
                      <a:alpha val="43137"/>
                    </a:srgbClr>
                  </a:outerShdw>
                </a:effectLst>
              </a:rPr>
              <a:t>Igrice</a:t>
            </a:r>
            <a:endParaRPr lang="sr-Latn-RS" sz="7200"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sr-Latn-RS"/>
              <a:t>R</a:t>
            </a:r>
            <a:r>
              <a:rPr lang="sr-Latn-RS" smtClean="0"/>
              <a:t>ačunarske </a:t>
            </a:r>
            <a:r>
              <a:rPr lang="sr-Latn-RS"/>
              <a:t>igre </a:t>
            </a:r>
            <a:r>
              <a:rPr lang="sr-Latn-RS" smtClean="0"/>
              <a:t>obično </a:t>
            </a:r>
            <a:r>
              <a:rPr lang="sr-Latn-RS"/>
              <a:t>podrazumevaju da korisnik mišem ili tastaturom upravlja nekim likom koji se prikazuje na ekranu i šeta se kroz virtuelni svet, savlađujući prepreke i boreći se protiv neprijatelja. Programski jezik Python neke grafičke mogućnosti nudi u sklopu svoje </a:t>
            </a:r>
            <a:r>
              <a:rPr lang="sr-Latn-RS" smtClean="0"/>
              <a:t> naprednije biblioteka, </a:t>
            </a:r>
            <a:r>
              <a:rPr lang="sr-Latn-RS"/>
              <a:t>PyGame, </a:t>
            </a:r>
          </a:p>
          <a:p>
            <a:pPr marL="0" indent="0">
              <a:buNone/>
            </a:pPr>
            <a:r>
              <a:rPr lang="ru-RU" smtClean="0"/>
              <a:t/>
            </a:r>
            <a:br>
              <a:rPr lang="ru-RU" smtClean="0"/>
            </a:br>
            <a:endParaRPr lang="sr-Latn-R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24975" y="2581130"/>
            <a:ext cx="2028825" cy="22479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666" y="614497"/>
            <a:ext cx="2869841" cy="21523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348187"/>
            <a:ext cx="2834665" cy="3509813"/>
          </a:xfrm>
          <a:prstGeom prst="rect">
            <a:avLst/>
          </a:prstGeom>
        </p:spPr>
      </p:pic>
    </p:spTree>
    <p:extLst>
      <p:ext uri="{BB962C8B-B14F-4D97-AF65-F5344CB8AC3E}">
        <p14:creationId xmlns:p14="http://schemas.microsoft.com/office/powerpoint/2010/main" val="2474988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smtClean="0">
                <a:effectLst>
                  <a:outerShdw blurRad="38100" dist="38100" dir="2700000" algn="tl">
                    <a:srgbClr val="000000">
                      <a:alpha val="43137"/>
                    </a:srgbClr>
                  </a:outerShdw>
                </a:effectLst>
              </a:rPr>
              <a:t>Da li je neophodno znanje Python-a???</a:t>
            </a:r>
            <a:endParaRPr lang="sr-Latn-RS"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endParaRPr lang="sr-Latn-RS" smtClean="0"/>
          </a:p>
          <a:p>
            <a:endParaRPr lang="sr-Latn-RS"/>
          </a:p>
          <a:p>
            <a:r>
              <a:rPr lang="sr-Latn-RS" smtClean="0"/>
              <a:t>Da, ali osnovni nivo</a:t>
            </a:r>
          </a:p>
          <a:p>
            <a:r>
              <a:rPr lang="sr-Latn-RS" smtClean="0"/>
              <a:t>Na ovom kursu će se raditi kao da polaznici ne znaju Python a opet je to prilika za one koji su radili Python da se podsete </a:t>
            </a:r>
            <a:endParaRPr lang="sr-Latn-R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877511"/>
            <a:ext cx="5181600" cy="2247566"/>
          </a:xfrm>
        </p:spPr>
      </p:pic>
    </p:spTree>
    <p:extLst>
      <p:ext uri="{BB962C8B-B14F-4D97-AF65-F5344CB8AC3E}">
        <p14:creationId xmlns:p14="http://schemas.microsoft.com/office/powerpoint/2010/main" val="67440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Latn-RS" sz="9800" b="1" smtClean="0">
                <a:effectLst>
                  <a:outerShdw blurRad="38100" dist="38100" dir="2700000" algn="tl">
                    <a:srgbClr val="000000">
                      <a:alpha val="43137"/>
                    </a:srgbClr>
                  </a:outerShdw>
                </a:effectLst>
              </a:rPr>
              <a:t>INSTALACIJA</a:t>
            </a:r>
            <a:r>
              <a:rPr lang="sr-Cyrl-RS"/>
              <a:t/>
            </a:r>
            <a:br>
              <a:rPr lang="sr-Cyrl-RS"/>
            </a:br>
            <a:endParaRPr lang="sr-Latn-RS"/>
          </a:p>
        </p:txBody>
      </p:sp>
      <p:sp>
        <p:nvSpPr>
          <p:cNvPr id="3" name="Content Placeholder 2"/>
          <p:cNvSpPr>
            <a:spLocks noGrp="1"/>
          </p:cNvSpPr>
          <p:nvPr>
            <p:ph sz="half" idx="1"/>
          </p:nvPr>
        </p:nvSpPr>
        <p:spPr/>
        <p:txBody>
          <a:bodyPr>
            <a:normAutofit lnSpcReduction="10000"/>
          </a:bodyPr>
          <a:lstStyle/>
          <a:p>
            <a:r>
              <a:rPr lang="sr-Latn-RS" smtClean="0"/>
              <a:t>Da bi na tvom računaru bilo moguće pokretati programe koji su napisani uz korišćenje biblioteke PyGame, potrebno ju je prethodno instalirati. Preduslov je, naravno, da na računaru već imaš instaliran Python (poželjno je verziju 3.6 ili noviju). </a:t>
            </a:r>
          </a:p>
          <a:p>
            <a:pPr marL="0" indent="0">
              <a:buNone/>
            </a:pPr>
            <a:r>
              <a:rPr lang="ru-RU" smtClean="0"/>
              <a:t/>
            </a:r>
            <a:br>
              <a:rPr lang="ru-RU" smtClean="0"/>
            </a:br>
            <a:endParaRPr lang="sr-Latn-R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465387"/>
            <a:ext cx="5181600" cy="2247566"/>
          </a:xfrm>
        </p:spPr>
      </p:pic>
    </p:spTree>
    <p:extLst>
      <p:ext uri="{BB962C8B-B14F-4D97-AF65-F5344CB8AC3E}">
        <p14:creationId xmlns:p14="http://schemas.microsoft.com/office/powerpoint/2010/main" val="796061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err="1" smtClean="0">
                <a:effectLst>
                  <a:outerShdw blurRad="38100" dist="38100" dir="2700000" algn="tl">
                    <a:srgbClr val="000000">
                      <a:alpha val="43137"/>
                    </a:srgbClr>
                  </a:outerShdw>
                </a:effectLst>
              </a:rPr>
              <a:t>Instalacija</a:t>
            </a:r>
            <a:r>
              <a:rPr lang="en-GB" sz="6000" b="1" smtClean="0">
                <a:effectLst>
                  <a:outerShdw blurRad="38100" dist="38100" dir="2700000" algn="tl">
                    <a:srgbClr val="000000">
                      <a:alpha val="43137"/>
                    </a:srgbClr>
                  </a:outerShdw>
                </a:effectLst>
              </a:rPr>
              <a:t> Python-a</a:t>
            </a:r>
            <a:endParaRPr lang="sr-Latn-RS" sz="6000" b="1">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pPr marL="0" indent="0" algn="ctr">
              <a:buNone/>
            </a:pPr>
            <a:r>
              <a:rPr lang="en-GB" sz="7200" err="1" smtClean="0"/>
              <a:t>Posetite</a:t>
            </a:r>
            <a:r>
              <a:rPr lang="en-GB" sz="7200" smtClean="0"/>
              <a:t> </a:t>
            </a:r>
            <a:r>
              <a:rPr lang="en-GB" sz="7200" err="1" smtClean="0"/>
              <a:t>sajt</a:t>
            </a:r>
            <a:r>
              <a:rPr lang="sr-Cyrl-RS" sz="7200"/>
              <a:t> </a:t>
            </a:r>
            <a:r>
              <a:rPr lang="en-GB" sz="7200" smtClean="0"/>
              <a:t>:</a:t>
            </a:r>
          </a:p>
          <a:p>
            <a:pPr marL="0" indent="0" algn="ctr">
              <a:buNone/>
            </a:pPr>
            <a:r>
              <a:rPr lang="sr-Latn-RS" sz="7200" smtClean="0">
                <a:hlinkClick r:id="rId2"/>
              </a:rPr>
              <a:t>www.python.org</a:t>
            </a:r>
            <a:endParaRPr lang="sr-Latn-RS" sz="7200"/>
          </a:p>
          <a:p>
            <a:pPr marL="0" indent="0" algn="ctr">
              <a:buNone/>
            </a:pPr>
            <a:r>
              <a:rPr lang="sr-Latn-RS" sz="7200" smtClean="0"/>
              <a:t/>
            </a:r>
            <a:br>
              <a:rPr lang="sr-Latn-RS" sz="7200" smtClean="0"/>
            </a:br>
            <a:endParaRPr lang="sr-Latn-RS" sz="7200"/>
          </a:p>
        </p:txBody>
      </p:sp>
    </p:spTree>
    <p:extLst>
      <p:ext uri="{BB962C8B-B14F-4D97-AF65-F5344CB8AC3E}">
        <p14:creationId xmlns:p14="http://schemas.microsoft.com/office/powerpoint/2010/main" val="2143684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smtClean="0"/>
              <a:t>Po</a:t>
            </a:r>
            <a:r>
              <a:rPr lang="sr-Latn-RS" smtClean="0"/>
              <a:t>četna stranica</a:t>
            </a:r>
            <a:endParaRPr lang="sr-Latn-R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949" y="1825625"/>
            <a:ext cx="8948102" cy="4351338"/>
          </a:xfrm>
        </p:spPr>
      </p:pic>
    </p:spTree>
    <p:extLst>
      <p:ext uri="{BB962C8B-B14F-4D97-AF65-F5344CB8AC3E}">
        <p14:creationId xmlns:p14="http://schemas.microsoft.com/office/powerpoint/2010/main" val="3293980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sr-Latn-RS" smtClean="0"/>
              <a:t>Pokretanje instalacije</a:t>
            </a:r>
            <a:endParaRPr lang="sr-Latn-R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905" y="1991770"/>
            <a:ext cx="6476190" cy="4019048"/>
          </a:xfrm>
        </p:spPr>
      </p:pic>
    </p:spTree>
    <p:extLst>
      <p:ext uri="{BB962C8B-B14F-4D97-AF65-F5344CB8AC3E}">
        <p14:creationId xmlns:p14="http://schemas.microsoft.com/office/powerpoint/2010/main" val="3206756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sr-Latn-RS" smtClean="0"/>
              <a:t>Instalacija u toku</a:t>
            </a:r>
            <a:endParaRPr lang="sr-Latn-R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905" y="1991770"/>
            <a:ext cx="6476190" cy="4019048"/>
          </a:xfrm>
        </p:spPr>
      </p:pic>
    </p:spTree>
    <p:extLst>
      <p:ext uri="{BB962C8B-B14F-4D97-AF65-F5344CB8AC3E}">
        <p14:creationId xmlns:p14="http://schemas.microsoft.com/office/powerpoint/2010/main" val="1349133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smtClean="0"/>
              <a:t>Završetak instalacije</a:t>
            </a:r>
            <a:endParaRPr lang="sr-Latn-R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905" y="1991770"/>
            <a:ext cx="6476190" cy="4019048"/>
          </a:xfrm>
        </p:spPr>
      </p:pic>
    </p:spTree>
    <p:extLst>
      <p:ext uri="{BB962C8B-B14F-4D97-AF65-F5344CB8AC3E}">
        <p14:creationId xmlns:p14="http://schemas.microsoft.com/office/powerpoint/2010/main" val="3444677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sr-Latn-RS" smtClean="0"/>
              <a:t>Pokretanje IDLE</a:t>
            </a:r>
            <a:endParaRPr lang="sr-Latn-R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5830" y="1825625"/>
            <a:ext cx="2540340" cy="4351338"/>
          </a:xfrm>
        </p:spPr>
      </p:pic>
    </p:spTree>
    <p:extLst>
      <p:ext uri="{BB962C8B-B14F-4D97-AF65-F5344CB8AC3E}">
        <p14:creationId xmlns:p14="http://schemas.microsoft.com/office/powerpoint/2010/main" val="2041056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sr-Latn-RS" sz="6000" b="1" smtClean="0">
                <a:effectLst>
                  <a:outerShdw blurRad="38100" dist="38100" dir="2700000" algn="tl">
                    <a:srgbClr val="000000">
                      <a:alpha val="43137"/>
                    </a:srgbClr>
                  </a:outerShdw>
                </a:effectLst>
              </a:rPr>
              <a:t>Instalacija PyGame-a</a:t>
            </a:r>
            <a:endParaRPr lang="sr-Latn-RS" sz="60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sr-Latn-RS" smtClean="0"/>
              <a:t>Kada je na računar instaliran Python, možemo preći na instalaciju biblioteke PyGame. To je zaista veoma jednostavno. Dovoljno je da u komandnoj liniji</a:t>
            </a:r>
            <a:r>
              <a:rPr lang="en-GB" smtClean="0"/>
              <a:t> (</a:t>
            </a:r>
            <a:r>
              <a:rPr lang="en-GB" err="1" smtClean="0"/>
              <a:t>Comand</a:t>
            </a:r>
            <a:r>
              <a:rPr lang="en-GB" smtClean="0"/>
              <a:t> Prompt)</a:t>
            </a:r>
            <a:r>
              <a:rPr lang="sr-Latn-RS" smtClean="0"/>
              <a:t> otkucaš</a:t>
            </a:r>
            <a:r>
              <a:rPr lang="en-GB" smtClean="0"/>
              <a:t>:</a:t>
            </a:r>
            <a:r>
              <a:rPr lang="sr-Latn-RS" smtClean="0"/>
              <a:t> </a:t>
            </a:r>
          </a:p>
          <a:p>
            <a:pPr marL="0" indent="0">
              <a:buNone/>
            </a:pPr>
            <a:endParaRPr lang="en-GB" sz="6000" b="1" smtClean="0">
              <a:effectLst>
                <a:outerShdw blurRad="38100" dist="38100" dir="2700000" algn="tl">
                  <a:srgbClr val="000000">
                    <a:alpha val="43137"/>
                  </a:srgbClr>
                </a:outerShdw>
              </a:effectLst>
            </a:endParaRPr>
          </a:p>
          <a:p>
            <a:pPr marL="0" indent="0" algn="ctr">
              <a:buNone/>
            </a:pPr>
            <a:r>
              <a:rPr lang="sr-Latn-RS" sz="8000" b="1" smtClean="0">
                <a:effectLst>
                  <a:outerShdw blurRad="38100" dist="38100" dir="2700000" algn="tl">
                    <a:srgbClr val="000000">
                      <a:alpha val="43137"/>
                    </a:srgbClr>
                  </a:outerShdw>
                </a:effectLst>
              </a:rPr>
              <a:t>pip3 install pygame</a:t>
            </a:r>
          </a:p>
          <a:p>
            <a:pPr marL="0" indent="0">
              <a:buNone/>
            </a:pPr>
            <a:endParaRPr lang="sr-Latn-RS"/>
          </a:p>
        </p:txBody>
      </p:sp>
    </p:spTree>
    <p:extLst>
      <p:ext uri="{BB962C8B-B14F-4D97-AF65-F5344CB8AC3E}">
        <p14:creationId xmlns:p14="http://schemas.microsoft.com/office/powerpoint/2010/main" val="158480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sr-Latn-RS" sz="6600" b="1" smtClean="0">
                <a:effectLst>
                  <a:outerShdw blurRad="38100" dist="38100" dir="2700000" algn="tl">
                    <a:srgbClr val="000000">
                      <a:alpha val="43137"/>
                    </a:srgbClr>
                  </a:outerShdw>
                </a:effectLst>
              </a:rPr>
              <a:t>D O B R O D O Š L I </a:t>
            </a:r>
            <a:endParaRPr lang="sr-Latn-RS" sz="6600"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pPr marL="0" indent="0">
              <a:buNone/>
            </a:pPr>
            <a:r>
              <a:rPr lang="sr-Latn-RS"/>
              <a:t>Zavirimo zajedno u svet </a:t>
            </a:r>
            <a:endParaRPr lang="sr-Latn-RS" smtClean="0"/>
          </a:p>
          <a:p>
            <a:pPr marL="0" indent="0">
              <a:buNone/>
            </a:pPr>
            <a:r>
              <a:rPr lang="sr-Latn-RS" smtClean="0"/>
              <a:t>crtanja 2D grafike, </a:t>
            </a:r>
          </a:p>
          <a:p>
            <a:pPr marL="0" indent="0">
              <a:buNone/>
            </a:pPr>
            <a:r>
              <a:rPr lang="sr-Latn-RS" smtClean="0"/>
              <a:t>animacija, </a:t>
            </a:r>
          </a:p>
          <a:p>
            <a:pPr marL="0" indent="0">
              <a:buNone/>
            </a:pPr>
            <a:r>
              <a:rPr lang="sr-Latn-RS" smtClean="0"/>
              <a:t>simulacija,</a:t>
            </a:r>
          </a:p>
          <a:p>
            <a:pPr marL="0" indent="0">
              <a:buNone/>
            </a:pPr>
            <a:r>
              <a:rPr lang="sr-Latn-RS" smtClean="0"/>
              <a:t>dizajniranja </a:t>
            </a:r>
            <a:r>
              <a:rPr lang="sr-Latn-RS"/>
              <a:t>i programiranja video igara, </a:t>
            </a:r>
            <a:endParaRPr lang="sr-Latn-RS" smtClean="0"/>
          </a:p>
          <a:p>
            <a:pPr marL="0" indent="0">
              <a:buNone/>
            </a:pPr>
            <a:r>
              <a:rPr lang="sr-Latn-RS" smtClean="0"/>
              <a:t>uz </a:t>
            </a:r>
            <a:r>
              <a:rPr lang="sr-Latn-RS"/>
              <a:t>pomoć Pygame-a i programskog jezika Python</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620546"/>
            <a:ext cx="5181600" cy="2761496"/>
          </a:xfrm>
        </p:spPr>
      </p:pic>
    </p:spTree>
    <p:extLst>
      <p:ext uri="{BB962C8B-B14F-4D97-AF65-F5344CB8AC3E}">
        <p14:creationId xmlns:p14="http://schemas.microsoft.com/office/powerpoint/2010/main" val="2467610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399914" cy="536396"/>
          </a:xfrm>
        </p:spPr>
        <p:txBody>
          <a:bodyPr>
            <a:normAutofit fontScale="90000"/>
          </a:bodyPr>
          <a:lstStyle/>
          <a:p>
            <a:endParaRPr lang="sr-Latn-RS"/>
          </a:p>
        </p:txBody>
      </p:sp>
      <p:pic>
        <p:nvPicPr>
          <p:cNvPr id="7" name="Content Placeholder 6"/>
          <p:cNvPicPr>
            <a:picLocks noGrp="1" noChangeAspect="1"/>
          </p:cNvPicPr>
          <p:nvPr>
            <p:ph idx="1"/>
          </p:nvPr>
        </p:nvPicPr>
        <p:blipFill>
          <a:blip r:embed="rId2"/>
          <a:stretch>
            <a:fillRect/>
          </a:stretch>
        </p:blipFill>
        <p:spPr>
          <a:xfrm>
            <a:off x="953886" y="1171977"/>
            <a:ext cx="10284228" cy="5378473"/>
          </a:xfrm>
          <a:prstGeom prst="rect">
            <a:avLst/>
          </a:prstGeom>
        </p:spPr>
      </p:pic>
    </p:spTree>
    <p:extLst>
      <p:ext uri="{BB962C8B-B14F-4D97-AF65-F5344CB8AC3E}">
        <p14:creationId xmlns:p14="http://schemas.microsoft.com/office/powerpoint/2010/main" val="91379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err="1" smtClean="0"/>
              <a:t>Pokretanje</a:t>
            </a:r>
            <a:r>
              <a:rPr lang="en-GB" b="1" smtClean="0"/>
              <a:t> </a:t>
            </a:r>
            <a:r>
              <a:rPr lang="sr-Latn-RS" b="1" smtClean="0"/>
              <a:t>komandn</a:t>
            </a:r>
            <a:r>
              <a:rPr lang="en-GB" b="1" smtClean="0"/>
              <a:t>e</a:t>
            </a:r>
            <a:r>
              <a:rPr lang="sr-Latn-RS" b="1" smtClean="0"/>
              <a:t> linij</a:t>
            </a:r>
            <a:r>
              <a:rPr lang="en-GB" b="1" smtClean="0"/>
              <a:t>e</a:t>
            </a:r>
            <a:endParaRPr lang="sr-Latn-RS"/>
          </a:p>
        </p:txBody>
      </p:sp>
      <p:sp>
        <p:nvSpPr>
          <p:cNvPr id="5" name="Content Placeholder 4"/>
          <p:cNvSpPr>
            <a:spLocks noGrp="1"/>
          </p:cNvSpPr>
          <p:nvPr>
            <p:ph sz="half" idx="1"/>
          </p:nvPr>
        </p:nvSpPr>
        <p:spPr/>
        <p:txBody>
          <a:bodyPr/>
          <a:lstStyle/>
          <a:p>
            <a:r>
              <a:rPr lang="sr-Latn-RS" smtClean="0"/>
              <a:t>Komandnu liniju pokrećeš najlakše tako što držeći taster windows pritisneš taster r i onda otkucaš cmd.</a:t>
            </a:r>
            <a:endParaRPr lang="sr-Latn-RS"/>
          </a:p>
        </p:txBody>
      </p:sp>
      <p:pic>
        <p:nvPicPr>
          <p:cNvPr id="7" name="Content Placeholder 6"/>
          <p:cNvPicPr>
            <a:picLocks noGrp="1" noChangeAspect="1"/>
          </p:cNvPicPr>
          <p:nvPr>
            <p:ph sz="half" idx="2"/>
          </p:nvPr>
        </p:nvPicPr>
        <p:blipFill>
          <a:blip r:embed="rId2"/>
          <a:stretch>
            <a:fillRect/>
          </a:stretch>
        </p:blipFill>
        <p:spPr>
          <a:xfrm>
            <a:off x="6296092" y="2427791"/>
            <a:ext cx="3800475" cy="1962150"/>
          </a:xfrm>
          <a:prstGeom prst="rect">
            <a:avLst/>
          </a:prstGeom>
        </p:spPr>
      </p:pic>
    </p:spTree>
    <p:extLst>
      <p:ext uri="{BB962C8B-B14F-4D97-AF65-F5344CB8AC3E}">
        <p14:creationId xmlns:p14="http://schemas.microsoft.com/office/powerpoint/2010/main" val="3018762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err="1" smtClean="0"/>
              <a:t>Pokretanje</a:t>
            </a:r>
            <a:r>
              <a:rPr lang="en-GB" b="1" smtClean="0"/>
              <a:t> </a:t>
            </a:r>
            <a:r>
              <a:rPr lang="sr-Latn-RS" b="1" smtClean="0"/>
              <a:t>komandn</a:t>
            </a:r>
            <a:r>
              <a:rPr lang="en-GB" b="1" smtClean="0"/>
              <a:t>e</a:t>
            </a:r>
            <a:r>
              <a:rPr lang="sr-Latn-RS" b="1" smtClean="0"/>
              <a:t> linij</a:t>
            </a:r>
            <a:r>
              <a:rPr lang="en-GB" b="1" smtClean="0"/>
              <a:t>e u windows 10</a:t>
            </a:r>
            <a:br>
              <a:rPr lang="en-GB" b="1" smtClean="0"/>
            </a:br>
            <a:endParaRPr lang="sr-Latn-RS" b="1"/>
          </a:p>
        </p:txBody>
      </p:sp>
      <p:sp>
        <p:nvSpPr>
          <p:cNvPr id="3" name="Content Placeholder 2"/>
          <p:cNvSpPr>
            <a:spLocks noGrp="1"/>
          </p:cNvSpPr>
          <p:nvPr>
            <p:ph idx="1"/>
          </p:nvPr>
        </p:nvSpPr>
        <p:spPr/>
        <p:txBody>
          <a:bodyPr/>
          <a:lstStyle/>
          <a:p>
            <a:pPr marL="0" indent="0">
              <a:buNone/>
            </a:pPr>
            <a:r>
              <a:rPr lang="en-GB" sz="3200" smtClean="0"/>
              <a:t>Start               Windows System                Command Prompt</a:t>
            </a:r>
            <a:endParaRPr lang="sr-Latn-RS" sz="3200" smtClean="0"/>
          </a:p>
          <a:p>
            <a:pPr marL="0" indent="0">
              <a:buNone/>
            </a:pPr>
            <a:endParaRPr lang="en-GB" sz="3200" smtClean="0"/>
          </a:p>
          <a:p>
            <a:endParaRPr lang="sr-Latn-RS"/>
          </a:p>
        </p:txBody>
      </p:sp>
      <p:sp>
        <p:nvSpPr>
          <p:cNvPr id="4" name="Right Arrow 3"/>
          <p:cNvSpPr/>
          <p:nvPr/>
        </p:nvSpPr>
        <p:spPr>
          <a:xfrm>
            <a:off x="1957590" y="1952112"/>
            <a:ext cx="862884" cy="2914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Latn-RS"/>
          </a:p>
        </p:txBody>
      </p:sp>
      <p:sp>
        <p:nvSpPr>
          <p:cNvPr id="5" name="Right Arrow 4"/>
          <p:cNvSpPr/>
          <p:nvPr/>
        </p:nvSpPr>
        <p:spPr>
          <a:xfrm>
            <a:off x="6275768" y="1952112"/>
            <a:ext cx="862884" cy="2914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Latn-RS"/>
          </a:p>
        </p:txBody>
      </p:sp>
      <p:pic>
        <p:nvPicPr>
          <p:cNvPr id="6" name="Picture 5"/>
          <p:cNvPicPr>
            <a:picLocks noChangeAspect="1"/>
          </p:cNvPicPr>
          <p:nvPr/>
        </p:nvPicPr>
        <p:blipFill>
          <a:blip r:embed="rId2"/>
          <a:stretch>
            <a:fillRect/>
          </a:stretch>
        </p:blipFill>
        <p:spPr>
          <a:xfrm>
            <a:off x="2077456" y="2387216"/>
            <a:ext cx="7504426" cy="3924684"/>
          </a:xfrm>
          <a:prstGeom prst="rect">
            <a:avLst/>
          </a:prstGeom>
        </p:spPr>
      </p:pic>
    </p:spTree>
    <p:extLst>
      <p:ext uri="{BB962C8B-B14F-4D97-AF65-F5344CB8AC3E}">
        <p14:creationId xmlns:p14="http://schemas.microsoft.com/office/powerpoint/2010/main" val="751790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smtClean="0">
                <a:effectLst>
                  <a:outerShdw blurRad="38100" dist="38100" dir="2700000" algn="tl">
                    <a:srgbClr val="000000">
                      <a:alpha val="43137"/>
                    </a:srgbClr>
                  </a:outerShdw>
                </a:effectLst>
              </a:rPr>
              <a:t>Alternativna komanda</a:t>
            </a:r>
            <a:endParaRPr lang="sr-Latn-RS" b="1">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sr-Latn-RS" smtClean="0"/>
              <a:t>Ukoliko dobiješ poruku da komanda pip3 ne postoji, onda probaj sa</a:t>
            </a:r>
            <a:endParaRPr lang="en-GB" smtClean="0"/>
          </a:p>
          <a:p>
            <a:pPr marL="0" indent="0">
              <a:buNone/>
            </a:pPr>
            <a:r>
              <a:rPr lang="sr-Latn-RS" smtClean="0"/>
              <a:t> </a:t>
            </a:r>
            <a:endParaRPr lang="en-GB" smtClean="0"/>
          </a:p>
          <a:p>
            <a:pPr marL="0" indent="0">
              <a:buNone/>
            </a:pPr>
            <a:r>
              <a:rPr lang="en-GB" sz="6000" b="1" smtClean="0"/>
              <a:t>   </a:t>
            </a:r>
            <a:r>
              <a:rPr lang="sr-Latn-RS" sz="6000" b="1" smtClean="0"/>
              <a:t>py -3 -m pip install </a:t>
            </a:r>
            <a:r>
              <a:rPr lang="sr-Latn-RS" sz="6000" b="1" smtClean="0"/>
              <a:t>pygame</a:t>
            </a:r>
          </a:p>
          <a:p>
            <a:pPr marL="0" indent="0">
              <a:buNone/>
            </a:pPr>
            <a:endParaRPr lang="sr-Latn-RS" sz="6000" b="1" smtClean="0"/>
          </a:p>
          <a:p>
            <a:pPr marL="0" indent="0">
              <a:buNone/>
            </a:pPr>
            <a:r>
              <a:rPr lang="sr-Latn-RS" sz="6000" b="1"/>
              <a:t> </a:t>
            </a:r>
            <a:r>
              <a:rPr lang="sr-Latn-RS" sz="6000" b="1" smtClean="0"/>
              <a:t>  py -m </a:t>
            </a:r>
            <a:r>
              <a:rPr lang="sr-Latn-RS" sz="6000" b="1"/>
              <a:t>pip install pygame</a:t>
            </a:r>
            <a:endParaRPr lang="sr-Latn-RS" sz="6000" b="1" smtClean="0"/>
          </a:p>
          <a:p>
            <a:pPr marL="0" indent="0">
              <a:buNone/>
            </a:pPr>
            <a:endParaRPr lang="sr-Latn-RS" sz="6000" b="1" smtClean="0"/>
          </a:p>
          <a:p>
            <a:pPr marL="0" indent="0">
              <a:buNone/>
            </a:pPr>
            <a:endParaRPr lang="sr-Latn-RS"/>
          </a:p>
        </p:txBody>
      </p:sp>
    </p:spTree>
    <p:extLst>
      <p:ext uri="{BB962C8B-B14F-4D97-AF65-F5344CB8AC3E}">
        <p14:creationId xmlns:p14="http://schemas.microsoft.com/office/powerpoint/2010/main" val="268155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sr-Latn-RS" b="1" smtClean="0">
                <a:effectLst>
                  <a:outerShdw blurRad="38100" dist="38100" dir="2700000" algn="tl">
                    <a:srgbClr val="000000">
                      <a:alpha val="43137"/>
                    </a:srgbClr>
                  </a:outerShdw>
                </a:effectLst>
              </a:rPr>
              <a:t>KORACI U REALIZACIJI PROGRAMA</a:t>
            </a:r>
            <a:endParaRPr lang="sr-Latn-RS" b="1">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a:xfrm>
            <a:off x="838200" y="1825625"/>
            <a:ext cx="10289146" cy="4351338"/>
          </a:xfrm>
        </p:spPr>
        <p:txBody>
          <a:bodyPr>
            <a:normAutofit lnSpcReduction="10000"/>
          </a:bodyPr>
          <a:lstStyle/>
          <a:p>
            <a:pPr marL="0" indent="0">
              <a:buNone/>
            </a:pPr>
            <a:r>
              <a:rPr lang="sr-Latn-RS" smtClean="0"/>
              <a:t>1. INICIJALIZACIJA BIBLIOTEKE PyGame</a:t>
            </a:r>
            <a:endParaRPr lang="sr-Latn-RS"/>
          </a:p>
          <a:p>
            <a:pPr marL="0" indent="0">
              <a:buNone/>
            </a:pPr>
            <a:endParaRPr lang="sr-Latn-RS" smtClean="0"/>
          </a:p>
          <a:p>
            <a:pPr marL="0" indent="0">
              <a:buNone/>
            </a:pPr>
            <a:r>
              <a:rPr lang="sr-Latn-RS" smtClean="0"/>
              <a:t>2. </a:t>
            </a:r>
            <a:r>
              <a:rPr lang="sr-Latn-RS"/>
              <a:t>OTVARANJE PROZORA, </a:t>
            </a:r>
            <a:r>
              <a:rPr lang="sr-Latn-RS" smtClean="0"/>
              <a:t>PODEŠAVANJE DIMENZIJA </a:t>
            </a:r>
            <a:r>
              <a:rPr lang="sr-Latn-RS"/>
              <a:t>I </a:t>
            </a:r>
            <a:r>
              <a:rPr lang="sr-Latn-RS" smtClean="0"/>
              <a:t>NASLOVA</a:t>
            </a:r>
            <a:endParaRPr lang="sr-Latn-RS"/>
          </a:p>
          <a:p>
            <a:pPr marL="0" indent="0">
              <a:buNone/>
            </a:pPr>
            <a:endParaRPr lang="sr-Latn-RS"/>
          </a:p>
          <a:p>
            <a:pPr marL="0" indent="0">
              <a:buNone/>
            </a:pPr>
            <a:r>
              <a:rPr lang="sr-Latn-RS" smtClean="0"/>
              <a:t>3.  </a:t>
            </a:r>
            <a:r>
              <a:rPr lang="sr-Latn-RS"/>
              <a:t>ISCRTAVANJE NEKOG SADRZAJA U PROZORU</a:t>
            </a:r>
          </a:p>
          <a:p>
            <a:pPr marL="0" indent="0">
              <a:buNone/>
            </a:pPr>
            <a:endParaRPr lang="sr-Latn-RS"/>
          </a:p>
          <a:p>
            <a:pPr marL="0" indent="0">
              <a:buNone/>
            </a:pPr>
            <a:r>
              <a:rPr lang="sr-Latn-RS" smtClean="0"/>
              <a:t>4.  </a:t>
            </a:r>
            <a:r>
              <a:rPr lang="sr-Latn-RS"/>
              <a:t>PAUZIRANJE I CEKANJE NA DOGADJAJ SA MISA ILI TASTATURE</a:t>
            </a:r>
          </a:p>
          <a:p>
            <a:pPr marL="0" indent="0">
              <a:buNone/>
            </a:pPr>
            <a:endParaRPr lang="sr-Latn-RS"/>
          </a:p>
          <a:p>
            <a:pPr marL="0" indent="0">
              <a:buNone/>
            </a:pPr>
            <a:r>
              <a:rPr lang="sr-Latn-RS" smtClean="0"/>
              <a:t>5.  </a:t>
            </a:r>
            <a:r>
              <a:rPr lang="sr-Latn-RS"/>
              <a:t>ZATVARANJE PROGRAMA</a:t>
            </a:r>
          </a:p>
          <a:p>
            <a:endParaRPr lang="sr-Latn-RS"/>
          </a:p>
        </p:txBody>
      </p:sp>
    </p:spTree>
    <p:extLst>
      <p:ext uri="{BB962C8B-B14F-4D97-AF65-F5344CB8AC3E}">
        <p14:creationId xmlns:p14="http://schemas.microsoft.com/office/powerpoint/2010/main" val="332569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94670"/>
            <a:ext cx="10515600" cy="1090186"/>
          </a:xfrm>
        </p:spPr>
        <p:txBody>
          <a:bodyPr/>
          <a:lstStyle/>
          <a:p>
            <a:pPr algn="ctr"/>
            <a:r>
              <a:rPr lang="sr-Latn-RS" b="1" smtClean="0">
                <a:effectLst>
                  <a:outerShdw blurRad="38100" dist="38100" dir="2700000" algn="tl">
                    <a:srgbClr val="000000">
                      <a:alpha val="43137"/>
                    </a:srgbClr>
                  </a:outerShdw>
                </a:effectLst>
              </a:rPr>
              <a:t>PRIMER PROGRAMA</a:t>
            </a:r>
            <a:endParaRPr lang="sr-Latn-RS" b="1">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a:xfrm>
            <a:off x="838200" y="1400622"/>
            <a:ext cx="5163355" cy="5154724"/>
          </a:xfrm>
        </p:spPr>
        <p:txBody>
          <a:bodyPr>
            <a:noAutofit/>
          </a:bodyPr>
          <a:lstStyle/>
          <a:p>
            <a:pPr marL="0" indent="0">
              <a:buNone/>
            </a:pPr>
            <a:r>
              <a:rPr lang="sr-Latn-RS" sz="1000"/>
              <a:t># 1 </a:t>
            </a:r>
            <a:r>
              <a:rPr lang="sr-Latn-RS" sz="1000" smtClean="0"/>
              <a:t>INICIJALIZACIJA BIBLIOTEKE PyGame</a:t>
            </a:r>
            <a:endParaRPr lang="sr-Latn-RS" sz="1000"/>
          </a:p>
          <a:p>
            <a:pPr marL="0" indent="0">
              <a:buNone/>
            </a:pPr>
            <a:r>
              <a:rPr lang="sr-Latn-RS" sz="1000"/>
              <a:t>import pygame</a:t>
            </a:r>
          </a:p>
          <a:p>
            <a:pPr marL="0" indent="0">
              <a:buNone/>
            </a:pPr>
            <a:r>
              <a:rPr lang="sr-Latn-RS" sz="1000"/>
              <a:t>pygame.init</a:t>
            </a:r>
            <a:r>
              <a:rPr lang="sr-Latn-RS" sz="1000" smtClean="0"/>
              <a:t>()</a:t>
            </a:r>
          </a:p>
          <a:p>
            <a:pPr marL="0" indent="0">
              <a:buNone/>
            </a:pPr>
            <a:endParaRPr lang="sr-Latn-RS" sz="1000" smtClean="0"/>
          </a:p>
          <a:p>
            <a:pPr marL="0" indent="0">
              <a:buNone/>
            </a:pPr>
            <a:r>
              <a:rPr lang="sr-Latn-RS" sz="1000"/>
              <a:t># </a:t>
            </a:r>
            <a:r>
              <a:rPr lang="sr-Latn-RS" sz="1000" smtClean="0"/>
              <a:t>2 </a:t>
            </a:r>
            <a:r>
              <a:rPr lang="sr-Latn-RS" sz="1000"/>
              <a:t>OTVARANJE PROZORA, DIMENZIJE I NASLOV</a:t>
            </a:r>
          </a:p>
          <a:p>
            <a:pPr marL="0" indent="0">
              <a:buNone/>
            </a:pPr>
            <a:r>
              <a:rPr lang="sr-Latn-RS" sz="1000" smtClean="0"/>
              <a:t>prozor=pygame.display.set_mode</a:t>
            </a:r>
            <a:r>
              <a:rPr lang="sr-Latn-RS" sz="1000"/>
              <a:t>((500,500))</a:t>
            </a:r>
          </a:p>
          <a:p>
            <a:pPr marL="0" indent="0">
              <a:buNone/>
            </a:pPr>
            <a:r>
              <a:rPr lang="sr-Latn-RS" sz="1000"/>
              <a:t>pygame.display.set_caption("NASLOV PROZORA")</a:t>
            </a:r>
          </a:p>
          <a:p>
            <a:pPr marL="0" indent="0">
              <a:buNone/>
            </a:pPr>
            <a:endParaRPr lang="sr-Latn-RS" sz="1000"/>
          </a:p>
          <a:p>
            <a:pPr marL="0" indent="0">
              <a:buNone/>
            </a:pPr>
            <a:r>
              <a:rPr lang="sr-Latn-RS" sz="1000"/>
              <a:t># </a:t>
            </a:r>
            <a:r>
              <a:rPr lang="sr-Latn-RS" sz="1000" smtClean="0"/>
              <a:t>3  </a:t>
            </a:r>
            <a:r>
              <a:rPr lang="sr-Latn-RS" sz="1000"/>
              <a:t>ISCRTAVANJE NEKOG SADRZAJA U PROZORU</a:t>
            </a:r>
          </a:p>
          <a:p>
            <a:pPr marL="0" indent="0">
              <a:buNone/>
            </a:pPr>
            <a:r>
              <a:rPr lang="sr-Latn-RS" sz="1000"/>
              <a:t>prozor.fill(pygame.Color("white"))</a:t>
            </a:r>
          </a:p>
          <a:p>
            <a:pPr marL="0" indent="0">
              <a:buNone/>
            </a:pPr>
            <a:r>
              <a:rPr lang="sr-Latn-RS" sz="1000"/>
              <a:t>pygame.draw.line(prozor,pygame.Color("red"),(50,50),(450,450),3)</a:t>
            </a:r>
          </a:p>
          <a:p>
            <a:pPr marL="0" indent="0">
              <a:buNone/>
            </a:pPr>
            <a:r>
              <a:rPr lang="sr-Latn-RS" sz="1000"/>
              <a:t>pygame.display.update()</a:t>
            </a:r>
          </a:p>
          <a:p>
            <a:endParaRPr lang="sr-Latn-RS" sz="1000"/>
          </a:p>
          <a:p>
            <a:pPr marL="0" indent="0">
              <a:buNone/>
            </a:pPr>
            <a:r>
              <a:rPr lang="sr-Latn-RS" sz="1000"/>
              <a:t># </a:t>
            </a:r>
            <a:r>
              <a:rPr lang="sr-Latn-RS" sz="1000" smtClean="0"/>
              <a:t>4  </a:t>
            </a:r>
            <a:r>
              <a:rPr lang="sr-Latn-RS" sz="1000"/>
              <a:t>PAUZIRANJE I CEKANJE NA DOGADJAJ SA MISA ILI TASTATURE</a:t>
            </a:r>
          </a:p>
          <a:p>
            <a:pPr marL="0" indent="0">
              <a:buNone/>
            </a:pPr>
            <a:r>
              <a:rPr lang="sr-Latn-RS" sz="1000"/>
              <a:t>while pygame.event.wait().type != pygame.QUIT:</a:t>
            </a:r>
          </a:p>
          <a:p>
            <a:pPr marL="0" indent="0">
              <a:buNone/>
            </a:pPr>
            <a:r>
              <a:rPr lang="sr-Latn-RS" sz="1000"/>
              <a:t>    pass</a:t>
            </a:r>
          </a:p>
          <a:p>
            <a:pPr marL="0" indent="0">
              <a:buNone/>
            </a:pPr>
            <a:endParaRPr lang="sr-Latn-RS" sz="1000"/>
          </a:p>
          <a:p>
            <a:pPr marL="0" indent="0">
              <a:buNone/>
            </a:pPr>
            <a:r>
              <a:rPr lang="sr-Latn-RS" sz="1000"/>
              <a:t># </a:t>
            </a:r>
            <a:r>
              <a:rPr lang="sr-Latn-RS" sz="1000" smtClean="0"/>
              <a:t>5  </a:t>
            </a:r>
            <a:r>
              <a:rPr lang="sr-Latn-RS" sz="1000"/>
              <a:t>ZATVARANJE PROGRAMA</a:t>
            </a:r>
          </a:p>
          <a:p>
            <a:pPr marL="0" indent="0">
              <a:buNone/>
            </a:pPr>
            <a:r>
              <a:rPr lang="sr-Latn-RS" sz="1000"/>
              <a:t>pygame.quit()</a:t>
            </a:r>
          </a:p>
          <a:p>
            <a:endParaRPr lang="sr-Latn-RS" sz="1000"/>
          </a:p>
        </p:txBody>
      </p:sp>
      <p:pic>
        <p:nvPicPr>
          <p:cNvPr id="10" name="Content Placeholder 9"/>
          <p:cNvPicPr>
            <a:picLocks noGrp="1" noChangeAspect="1"/>
          </p:cNvPicPr>
          <p:nvPr>
            <p:ph sz="half" idx="2"/>
          </p:nvPr>
        </p:nvPicPr>
        <p:blipFill>
          <a:blip r:embed="rId2"/>
          <a:stretch>
            <a:fillRect/>
          </a:stretch>
        </p:blipFill>
        <p:spPr>
          <a:xfrm>
            <a:off x="6710019" y="1825625"/>
            <a:ext cx="4105961" cy="4351338"/>
          </a:xfrm>
          <a:prstGeom prst="rect">
            <a:avLst/>
          </a:prstGeom>
        </p:spPr>
      </p:pic>
    </p:spTree>
    <p:extLst>
      <p:ext uri="{BB962C8B-B14F-4D97-AF65-F5344CB8AC3E}">
        <p14:creationId xmlns:p14="http://schemas.microsoft.com/office/powerpoint/2010/main" val="236085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err="1"/>
              <a:t>K</a:t>
            </a:r>
            <a:r>
              <a:rPr lang="en-GB" sz="6000" err="1" smtClean="0"/>
              <a:t>oordinatni</a:t>
            </a:r>
            <a:r>
              <a:rPr lang="en-GB" sz="6000" smtClean="0"/>
              <a:t> </a:t>
            </a:r>
            <a:r>
              <a:rPr lang="en-GB" sz="6000" err="1" smtClean="0"/>
              <a:t>sistem</a:t>
            </a:r>
            <a:endParaRPr lang="sr-Latn-RS" sz="6000"/>
          </a:p>
        </p:txBody>
      </p:sp>
      <p:sp>
        <p:nvSpPr>
          <p:cNvPr id="3" name="Text Placeholder 2"/>
          <p:cNvSpPr>
            <a:spLocks noGrp="1"/>
          </p:cNvSpPr>
          <p:nvPr>
            <p:ph type="body" idx="1"/>
          </p:nvPr>
        </p:nvSpPr>
        <p:spPr/>
        <p:txBody>
          <a:bodyPr/>
          <a:lstStyle/>
          <a:p>
            <a:pPr algn="ctr"/>
            <a:r>
              <a:rPr lang="en-GB" err="1" smtClean="0"/>
              <a:t>Pravougli</a:t>
            </a:r>
            <a:r>
              <a:rPr lang="en-GB" smtClean="0"/>
              <a:t> (</a:t>
            </a:r>
            <a:r>
              <a:rPr lang="en-GB" err="1" smtClean="0"/>
              <a:t>Dekartov</a:t>
            </a:r>
            <a:r>
              <a:rPr lang="en-GB" smtClean="0"/>
              <a:t>) </a:t>
            </a:r>
            <a:r>
              <a:rPr lang="en-GB" err="1" smtClean="0"/>
              <a:t>koordinatni</a:t>
            </a:r>
            <a:r>
              <a:rPr lang="en-GB" smtClean="0"/>
              <a:t> </a:t>
            </a:r>
            <a:r>
              <a:rPr lang="en-GB" err="1" smtClean="0"/>
              <a:t>sistem</a:t>
            </a:r>
            <a:endParaRPr lang="sr-Latn-RS"/>
          </a:p>
        </p:txBody>
      </p:sp>
      <p:sp>
        <p:nvSpPr>
          <p:cNvPr id="5" name="Text Placeholder 4"/>
          <p:cNvSpPr>
            <a:spLocks noGrp="1"/>
          </p:cNvSpPr>
          <p:nvPr>
            <p:ph type="body" sz="quarter" idx="3"/>
          </p:nvPr>
        </p:nvSpPr>
        <p:spPr/>
        <p:txBody>
          <a:bodyPr>
            <a:normAutofit lnSpcReduction="10000"/>
          </a:bodyPr>
          <a:lstStyle/>
          <a:p>
            <a:pPr algn="ctr"/>
            <a:r>
              <a:rPr lang="en-GB" err="1"/>
              <a:t>K</a:t>
            </a:r>
            <a:r>
              <a:rPr lang="en-GB" err="1" smtClean="0"/>
              <a:t>oordinatni</a:t>
            </a:r>
            <a:r>
              <a:rPr lang="en-GB" smtClean="0"/>
              <a:t> system </a:t>
            </a:r>
          </a:p>
          <a:p>
            <a:pPr algn="ctr"/>
            <a:r>
              <a:rPr lang="en-GB" smtClean="0"/>
              <a:t>u </a:t>
            </a:r>
            <a:r>
              <a:rPr lang="en-GB" err="1" smtClean="0"/>
              <a:t>PyGame</a:t>
            </a:r>
            <a:r>
              <a:rPr lang="en-GB" smtClean="0"/>
              <a:t>-u</a:t>
            </a:r>
            <a:endParaRPr lang="sr-Latn-RS"/>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744015" y="2505075"/>
            <a:ext cx="4039557" cy="3684588"/>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30753" y="3006726"/>
            <a:ext cx="3175856" cy="2947194"/>
          </a:xfrm>
        </p:spPr>
      </p:pic>
    </p:spTree>
    <p:extLst>
      <p:ext uri="{BB962C8B-B14F-4D97-AF65-F5344CB8AC3E}">
        <p14:creationId xmlns:p14="http://schemas.microsoft.com/office/powerpoint/2010/main" val="3724313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sr-Latn-RS" b="1" smtClean="0">
                <a:effectLst>
                  <a:outerShdw blurRad="38100" dist="38100" dir="2700000" algn="tl">
                    <a:srgbClr val="000000">
                      <a:alpha val="43137"/>
                    </a:srgbClr>
                  </a:outerShdw>
                </a:effectLst>
              </a:rPr>
              <a:t>Naredbe u PyGame-u</a:t>
            </a:r>
            <a:endParaRPr lang="sr-Latn-RS" b="1">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02966262"/>
              </p:ext>
            </p:extLst>
          </p:nvPr>
        </p:nvGraphicFramePr>
        <p:xfrm>
          <a:off x="838200" y="1690689"/>
          <a:ext cx="10611118" cy="3763522"/>
        </p:xfrm>
        <a:graphic>
          <a:graphicData uri="http://schemas.openxmlformats.org/drawingml/2006/table">
            <a:tbl>
              <a:tblPr firstRow="1" bandRow="1">
                <a:tableStyleId>{5C22544A-7EE6-4342-B048-85BDC9FD1C3A}</a:tableStyleId>
              </a:tblPr>
              <a:tblGrid>
                <a:gridCol w="5305559"/>
                <a:gridCol w="5305559"/>
              </a:tblGrid>
              <a:tr h="537646">
                <a:tc>
                  <a:txBody>
                    <a:bodyPr/>
                    <a:lstStyle/>
                    <a:p>
                      <a:r>
                        <a:rPr lang="sr-Latn-RS" sz="2800" smtClean="0"/>
                        <a:t>NAREDBA</a:t>
                      </a:r>
                      <a:endParaRPr lang="sr-Latn-RS" sz="2800"/>
                    </a:p>
                  </a:txBody>
                  <a:tcPr/>
                </a:tc>
                <a:tc>
                  <a:txBody>
                    <a:bodyPr/>
                    <a:lstStyle/>
                    <a:p>
                      <a:r>
                        <a:rPr lang="sr-Latn-RS" sz="2800" smtClean="0"/>
                        <a:t>OBJAŠNJENJE</a:t>
                      </a:r>
                      <a:endParaRPr lang="sr-Latn-RS" sz="2800"/>
                    </a:p>
                  </a:txBody>
                  <a:tcPr/>
                </a:tc>
              </a:tr>
              <a:tr h="537646">
                <a:tc>
                  <a:txBody>
                    <a:bodyPr/>
                    <a:lstStyle/>
                    <a:p>
                      <a:r>
                        <a:rPr lang="en-GB" err="1" smtClean="0"/>
                        <a:t>i</a:t>
                      </a:r>
                      <a:r>
                        <a:rPr lang="sr-Latn-RS" smtClean="0"/>
                        <a:t>mport p</a:t>
                      </a:r>
                      <a:r>
                        <a:rPr lang="en-GB" err="1" smtClean="0"/>
                        <a:t>ygame</a:t>
                      </a:r>
                      <a:endParaRPr lang="sr-Latn-RS"/>
                    </a:p>
                  </a:txBody>
                  <a:tcPr/>
                </a:tc>
                <a:tc>
                  <a:txBody>
                    <a:bodyPr/>
                    <a:lstStyle/>
                    <a:p>
                      <a:r>
                        <a:rPr lang="en-GB" err="1" smtClean="0"/>
                        <a:t>Importuje</a:t>
                      </a:r>
                      <a:r>
                        <a:rPr lang="en-GB" baseline="0" smtClean="0"/>
                        <a:t> </a:t>
                      </a:r>
                      <a:r>
                        <a:rPr lang="en-GB" baseline="0" err="1" smtClean="0"/>
                        <a:t>tj</a:t>
                      </a:r>
                      <a:r>
                        <a:rPr lang="en-GB" baseline="0" smtClean="0"/>
                        <a:t>. </a:t>
                      </a:r>
                      <a:r>
                        <a:rPr lang="en-GB" baseline="0" err="1" smtClean="0"/>
                        <a:t>uvozi</a:t>
                      </a:r>
                      <a:r>
                        <a:rPr lang="en-GB" baseline="0" smtClean="0"/>
                        <a:t> </a:t>
                      </a:r>
                      <a:r>
                        <a:rPr lang="en-GB" baseline="0" err="1" smtClean="0"/>
                        <a:t>biblioteku</a:t>
                      </a:r>
                      <a:r>
                        <a:rPr lang="en-GB" baseline="0" smtClean="0"/>
                        <a:t> </a:t>
                      </a:r>
                      <a:r>
                        <a:rPr lang="en-GB" baseline="0" err="1" smtClean="0"/>
                        <a:t>pygame</a:t>
                      </a:r>
                      <a:r>
                        <a:rPr lang="en-GB" baseline="0" smtClean="0"/>
                        <a:t> u program</a:t>
                      </a:r>
                      <a:endParaRPr lang="sr-Latn-RS"/>
                    </a:p>
                  </a:txBody>
                  <a:tcPr/>
                </a:tc>
              </a:tr>
              <a:tr h="537646">
                <a:tc>
                  <a:txBody>
                    <a:bodyPr/>
                    <a:lstStyle/>
                    <a:p>
                      <a:r>
                        <a:rPr lang="en-GB" err="1" smtClean="0"/>
                        <a:t>pygame.init</a:t>
                      </a:r>
                      <a:r>
                        <a:rPr lang="en-GB" smtClean="0"/>
                        <a:t>()</a:t>
                      </a:r>
                      <a:endParaRPr lang="sr-Latn-RS"/>
                    </a:p>
                  </a:txBody>
                  <a:tcPr/>
                </a:tc>
                <a:tc>
                  <a:txBody>
                    <a:bodyPr/>
                    <a:lstStyle/>
                    <a:p>
                      <a:r>
                        <a:rPr lang="en-GB" err="1" smtClean="0"/>
                        <a:t>Inicijalizuje</a:t>
                      </a:r>
                      <a:r>
                        <a:rPr lang="en-GB" smtClean="0"/>
                        <a:t> </a:t>
                      </a:r>
                      <a:r>
                        <a:rPr lang="en-GB" err="1" smtClean="0"/>
                        <a:t>biblioteku</a:t>
                      </a:r>
                      <a:endParaRPr lang="sr-Latn-RS"/>
                    </a:p>
                  </a:txBody>
                  <a:tcPr/>
                </a:tc>
              </a:tr>
              <a:tr h="537646">
                <a:tc>
                  <a:txBody>
                    <a:bodyPr/>
                    <a:lstStyle/>
                    <a:p>
                      <a:r>
                        <a:rPr lang="en-GB" err="1" smtClean="0"/>
                        <a:t>prozor</a:t>
                      </a:r>
                      <a:r>
                        <a:rPr lang="en-GB" smtClean="0"/>
                        <a:t>=</a:t>
                      </a:r>
                      <a:r>
                        <a:rPr lang="sr-Latn-RS" smtClean="0"/>
                        <a:t>p</a:t>
                      </a:r>
                      <a:r>
                        <a:rPr lang="en-GB" err="1" smtClean="0"/>
                        <a:t>ygame.display.set_mode</a:t>
                      </a:r>
                      <a:r>
                        <a:rPr lang="en-GB" smtClean="0"/>
                        <a:t>((200,200))</a:t>
                      </a:r>
                      <a:endParaRPr lang="sr-Latn-RS"/>
                    </a:p>
                  </a:txBody>
                  <a:tcPr/>
                </a:tc>
                <a:tc>
                  <a:txBody>
                    <a:bodyPr/>
                    <a:lstStyle/>
                    <a:p>
                      <a:r>
                        <a:rPr lang="en-GB" err="1" smtClean="0"/>
                        <a:t>Prikazuje</a:t>
                      </a:r>
                      <a:r>
                        <a:rPr lang="en-GB" baseline="0" smtClean="0"/>
                        <a:t> </a:t>
                      </a:r>
                      <a:r>
                        <a:rPr lang="en-GB" baseline="0" err="1" smtClean="0"/>
                        <a:t>prozor</a:t>
                      </a:r>
                      <a:r>
                        <a:rPr lang="en-GB" baseline="0" smtClean="0"/>
                        <a:t> </a:t>
                      </a:r>
                      <a:r>
                        <a:rPr lang="en-GB" baseline="0" err="1" smtClean="0"/>
                        <a:t>sa</a:t>
                      </a:r>
                      <a:r>
                        <a:rPr lang="en-GB" baseline="0" smtClean="0"/>
                        <a:t> </a:t>
                      </a:r>
                      <a:r>
                        <a:rPr lang="en-GB" baseline="0" err="1" smtClean="0"/>
                        <a:t>dimenzijama</a:t>
                      </a:r>
                      <a:r>
                        <a:rPr lang="en-GB" baseline="0" smtClean="0"/>
                        <a:t> 200x200piksela</a:t>
                      </a:r>
                      <a:endParaRPr lang="sr-Latn-RS"/>
                    </a:p>
                  </a:txBody>
                  <a:tcPr/>
                </a:tc>
              </a:tr>
              <a:tr h="537646">
                <a:tc>
                  <a:txBody>
                    <a:bodyPr/>
                    <a:lstStyle/>
                    <a:p>
                      <a:r>
                        <a:rPr lang="en-GB" err="1" smtClean="0"/>
                        <a:t>prozor.fill</a:t>
                      </a:r>
                      <a:r>
                        <a:rPr lang="en-GB" smtClean="0"/>
                        <a:t>(</a:t>
                      </a:r>
                      <a:r>
                        <a:rPr lang="sr-Latn-RS" smtClean="0"/>
                        <a:t>p</a:t>
                      </a:r>
                      <a:r>
                        <a:rPr lang="en-GB" err="1" smtClean="0"/>
                        <a:t>ygame.Color</a:t>
                      </a:r>
                      <a:r>
                        <a:rPr lang="en-GB" smtClean="0"/>
                        <a:t>(“white”))</a:t>
                      </a:r>
                      <a:endParaRPr lang="sr-Latn-RS"/>
                    </a:p>
                  </a:txBody>
                  <a:tcPr/>
                </a:tc>
                <a:tc>
                  <a:txBody>
                    <a:bodyPr/>
                    <a:lstStyle/>
                    <a:p>
                      <a:r>
                        <a:rPr lang="en-GB" err="1" smtClean="0"/>
                        <a:t>Boji</a:t>
                      </a:r>
                      <a:r>
                        <a:rPr lang="en-GB" smtClean="0"/>
                        <a:t> </a:t>
                      </a:r>
                      <a:r>
                        <a:rPr lang="en-GB" err="1" smtClean="0"/>
                        <a:t>prozor</a:t>
                      </a:r>
                      <a:r>
                        <a:rPr lang="en-GB" smtClean="0"/>
                        <a:t> u </a:t>
                      </a:r>
                      <a:r>
                        <a:rPr lang="en-GB" err="1" smtClean="0"/>
                        <a:t>datoj</a:t>
                      </a:r>
                      <a:r>
                        <a:rPr lang="en-GB" smtClean="0"/>
                        <a:t> </a:t>
                      </a:r>
                      <a:r>
                        <a:rPr lang="en-GB" err="1" smtClean="0"/>
                        <a:t>boji</a:t>
                      </a:r>
                      <a:endParaRPr lang="sr-Latn-RS"/>
                    </a:p>
                  </a:txBody>
                  <a:tcPr/>
                </a:tc>
              </a:tr>
              <a:tr h="537646">
                <a:tc>
                  <a:txBody>
                    <a:bodyPr/>
                    <a:lstStyle/>
                    <a:p>
                      <a:r>
                        <a:rPr lang="en-GB" err="1" smtClean="0"/>
                        <a:t>pygame.draw.line</a:t>
                      </a:r>
                      <a:r>
                        <a:rPr lang="en-GB" smtClean="0"/>
                        <a:t>()</a:t>
                      </a:r>
                      <a:endParaRPr lang="sr-Latn-RS"/>
                    </a:p>
                  </a:txBody>
                  <a:tcPr/>
                </a:tc>
                <a:tc>
                  <a:txBody>
                    <a:bodyPr/>
                    <a:lstStyle/>
                    <a:p>
                      <a:r>
                        <a:rPr lang="en-GB" err="1" smtClean="0"/>
                        <a:t>Crta</a:t>
                      </a:r>
                      <a:r>
                        <a:rPr lang="en-GB" smtClean="0"/>
                        <a:t> du</a:t>
                      </a:r>
                      <a:r>
                        <a:rPr lang="sr-Latn-RS" smtClean="0"/>
                        <a:t>ž</a:t>
                      </a:r>
                      <a:endParaRPr lang="sr-Latn-RS"/>
                    </a:p>
                  </a:txBody>
                  <a:tcPr/>
                </a:tc>
              </a:tr>
              <a:tr h="537646">
                <a:tc>
                  <a:txBody>
                    <a:bodyPr/>
                    <a:lstStyle/>
                    <a:p>
                      <a:r>
                        <a:rPr lang="sr-Latn-RS" smtClean="0"/>
                        <a:t>pygame.display.update()</a:t>
                      </a:r>
                      <a:endParaRPr lang="sr-Latn-RS"/>
                    </a:p>
                  </a:txBody>
                  <a:tcPr/>
                </a:tc>
                <a:tc>
                  <a:txBody>
                    <a:bodyPr/>
                    <a:lstStyle/>
                    <a:p>
                      <a:r>
                        <a:rPr lang="sr-Latn-RS" smtClean="0"/>
                        <a:t>osvežavanje prozora i prikazivanje novog sadržaja</a:t>
                      </a:r>
                      <a:endParaRPr lang="sr-Latn-R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10753969"/>
              </p:ext>
            </p:extLst>
          </p:nvPr>
        </p:nvGraphicFramePr>
        <p:xfrm>
          <a:off x="838200" y="5454211"/>
          <a:ext cx="10611118" cy="741680"/>
        </p:xfrm>
        <a:graphic>
          <a:graphicData uri="http://schemas.openxmlformats.org/drawingml/2006/table">
            <a:tbl>
              <a:tblPr firstRow="1" bandRow="1">
                <a:tableStyleId>{5C22544A-7EE6-4342-B048-85BDC9FD1C3A}</a:tableStyleId>
              </a:tblPr>
              <a:tblGrid>
                <a:gridCol w="5320553"/>
                <a:gridCol w="5290565"/>
              </a:tblGrid>
              <a:tr h="370840">
                <a:tc>
                  <a:txBody>
                    <a:bodyPr/>
                    <a:lstStyle/>
                    <a:p>
                      <a:r>
                        <a:rPr lang="en-GB" err="1" smtClean="0"/>
                        <a:t>pygame.time.wait</a:t>
                      </a:r>
                      <a:r>
                        <a:rPr lang="en-GB" smtClean="0"/>
                        <a:t>(5000)</a:t>
                      </a:r>
                      <a:endParaRPr lang="sr-Latn-RS"/>
                    </a:p>
                  </a:txBody>
                  <a:tcPr>
                    <a:solidFill>
                      <a:schemeClr val="tx2">
                        <a:lumMod val="40000"/>
                        <a:lumOff val="60000"/>
                      </a:schemeClr>
                    </a:solidFill>
                  </a:tcPr>
                </a:tc>
                <a:tc>
                  <a:txBody>
                    <a:bodyPr/>
                    <a:lstStyle/>
                    <a:p>
                      <a:r>
                        <a:rPr lang="en-GB" err="1" smtClean="0"/>
                        <a:t>Pauzira</a:t>
                      </a:r>
                      <a:r>
                        <a:rPr lang="en-GB" smtClean="0"/>
                        <a:t> program </a:t>
                      </a:r>
                      <a:r>
                        <a:rPr lang="en-GB" err="1" smtClean="0"/>
                        <a:t>na</a:t>
                      </a:r>
                      <a:r>
                        <a:rPr lang="en-GB" smtClean="0"/>
                        <a:t> 5 </a:t>
                      </a:r>
                      <a:r>
                        <a:rPr lang="en-GB" err="1" smtClean="0"/>
                        <a:t>sekundi</a:t>
                      </a:r>
                      <a:endParaRPr lang="sr-Latn-RS"/>
                    </a:p>
                  </a:txBody>
                  <a:tcPr>
                    <a:solidFill>
                      <a:schemeClr val="tx2">
                        <a:lumMod val="40000"/>
                        <a:lumOff val="60000"/>
                      </a:schemeClr>
                    </a:solidFill>
                  </a:tcPr>
                </a:tc>
              </a:tr>
              <a:tr h="370840">
                <a:tc>
                  <a:txBody>
                    <a:bodyPr/>
                    <a:lstStyle/>
                    <a:p>
                      <a:r>
                        <a:rPr lang="en-GB" err="1" smtClean="0"/>
                        <a:t>pygame.quit</a:t>
                      </a:r>
                      <a:r>
                        <a:rPr lang="en-GB" smtClean="0"/>
                        <a:t>()</a:t>
                      </a:r>
                      <a:endParaRPr lang="sr-Latn-RS"/>
                    </a:p>
                  </a:txBody>
                  <a:tcPr/>
                </a:tc>
                <a:tc>
                  <a:txBody>
                    <a:bodyPr/>
                    <a:lstStyle/>
                    <a:p>
                      <a:r>
                        <a:rPr lang="en-GB" err="1" smtClean="0"/>
                        <a:t>Isklju</a:t>
                      </a:r>
                      <a:r>
                        <a:rPr lang="sr-Latn-RS" smtClean="0"/>
                        <a:t>č</a:t>
                      </a:r>
                      <a:r>
                        <a:rPr lang="en-GB" err="1" smtClean="0"/>
                        <a:t>ivanje</a:t>
                      </a:r>
                      <a:r>
                        <a:rPr lang="sr-Latn-RS" smtClean="0"/>
                        <a:t> biblioteke</a:t>
                      </a:r>
                      <a:r>
                        <a:rPr lang="en-GB" smtClean="0"/>
                        <a:t> </a:t>
                      </a:r>
                      <a:endParaRPr lang="sr-Latn-RS"/>
                    </a:p>
                  </a:txBody>
                  <a:tcPr/>
                </a:tc>
              </a:tr>
            </a:tbl>
          </a:graphicData>
        </a:graphic>
      </p:graphicFrame>
    </p:spTree>
    <p:extLst>
      <p:ext uri="{BB962C8B-B14F-4D97-AF65-F5344CB8AC3E}">
        <p14:creationId xmlns:p14="http://schemas.microsoft.com/office/powerpoint/2010/main" val="420209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sr-Latn-RS" b="1" smtClean="0">
                <a:effectLst>
                  <a:outerShdw blurRad="38100" dist="38100" dir="2700000" algn="tl">
                    <a:srgbClr val="000000">
                      <a:alpha val="43137"/>
                    </a:srgbClr>
                  </a:outerShdw>
                </a:effectLst>
              </a:rPr>
              <a:t>KORACI U REALIZACIJI </a:t>
            </a:r>
            <a:r>
              <a:rPr lang="en-GB" b="1" smtClean="0">
                <a:effectLst>
                  <a:outerShdw blurRad="38100" dist="38100" dir="2700000" algn="tl">
                    <a:srgbClr val="000000">
                      <a:alpha val="43137"/>
                    </a:srgbClr>
                  </a:outerShdw>
                </a:effectLst>
              </a:rPr>
              <a:t>ANIMACIJE ILI IGRICE</a:t>
            </a:r>
            <a:endParaRPr lang="sr-Latn-RS" b="1">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a:xfrm>
            <a:off x="838200" y="1825625"/>
            <a:ext cx="10289146" cy="4351338"/>
          </a:xfrm>
        </p:spPr>
        <p:txBody>
          <a:bodyPr>
            <a:normAutofit/>
          </a:bodyPr>
          <a:lstStyle/>
          <a:p>
            <a:pPr marL="0" indent="0">
              <a:buNone/>
            </a:pPr>
            <a:r>
              <a:rPr lang="sr-Latn-RS" smtClean="0"/>
              <a:t>1. inicijalizacija biblioteke PyGame</a:t>
            </a:r>
          </a:p>
          <a:p>
            <a:pPr marL="0" indent="0">
              <a:buNone/>
            </a:pPr>
            <a:r>
              <a:rPr lang="sr-Latn-RS" smtClean="0"/>
              <a:t>2. otvaranje prozora, podešavanje dimenzija i naslova</a:t>
            </a:r>
            <a:endParaRPr lang="en-GB" smtClean="0"/>
          </a:p>
          <a:p>
            <a:pPr marL="0" indent="0">
              <a:buNone/>
            </a:pPr>
            <a:r>
              <a:rPr lang="en-GB" smtClean="0"/>
              <a:t>3. </a:t>
            </a:r>
            <a:r>
              <a:rPr lang="sr-Latn-RS" smtClean="0"/>
              <a:t>d</a:t>
            </a:r>
            <a:r>
              <a:rPr lang="en-GB" smtClean="0"/>
              <a:t>efinisanje po</a:t>
            </a:r>
            <a:r>
              <a:rPr lang="sr-Latn-RS" smtClean="0"/>
              <a:t>četnih vrednosti promenljivih i sadržaja ekrana</a:t>
            </a:r>
          </a:p>
          <a:p>
            <a:pPr marL="0" indent="0">
              <a:buNone/>
            </a:pPr>
            <a:r>
              <a:rPr lang="sr-Latn-RS" smtClean="0"/>
              <a:t>4. definisanje funkcija za crtanje</a:t>
            </a:r>
            <a:endParaRPr lang="sr-Latn-RS"/>
          </a:p>
          <a:p>
            <a:pPr marL="0" indent="0">
              <a:buNone/>
            </a:pPr>
            <a:r>
              <a:rPr lang="sr-Latn-RS" smtClean="0"/>
              <a:t>5. </a:t>
            </a:r>
            <a:r>
              <a:rPr lang="sr-Latn-RS"/>
              <a:t>definisanje funkcija za </a:t>
            </a:r>
            <a:r>
              <a:rPr lang="sr-Latn-RS" smtClean="0"/>
              <a:t>prelazak u novi frejm</a:t>
            </a:r>
            <a:endParaRPr lang="sr-Latn-RS"/>
          </a:p>
          <a:p>
            <a:pPr marL="0" indent="0">
              <a:buNone/>
            </a:pPr>
            <a:r>
              <a:rPr lang="sr-Latn-RS"/>
              <a:t>6</a:t>
            </a:r>
            <a:r>
              <a:rPr lang="sr-Latn-RS" smtClean="0"/>
              <a:t>.  glavna petlja u kojoj se pozivaju funkcije</a:t>
            </a:r>
            <a:endParaRPr lang="sr-Latn-RS"/>
          </a:p>
          <a:p>
            <a:pPr marL="0" indent="0">
              <a:buNone/>
            </a:pPr>
            <a:r>
              <a:rPr lang="sr-Latn-RS"/>
              <a:t>7</a:t>
            </a:r>
            <a:r>
              <a:rPr lang="sr-Latn-RS" smtClean="0"/>
              <a:t>.  zatvaranje programa</a:t>
            </a:r>
            <a:endParaRPr lang="sr-Latn-RS"/>
          </a:p>
          <a:p>
            <a:endParaRPr lang="sr-Latn-RS"/>
          </a:p>
        </p:txBody>
      </p:sp>
    </p:spTree>
    <p:extLst>
      <p:ext uri="{BB962C8B-B14F-4D97-AF65-F5344CB8AC3E}">
        <p14:creationId xmlns:p14="http://schemas.microsoft.com/office/powerpoint/2010/main" val="79601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21"/>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r>
              <a:rPr lang="en"/>
              <a:t>Боје</a:t>
            </a:r>
            <a:endParaRPr/>
          </a:p>
        </p:txBody>
      </p:sp>
      <p:sp>
        <p:nvSpPr>
          <p:cNvPr id="768" name="Google Shape;768;p121"/>
          <p:cNvSpPr txBox="1">
            <a:spLocks noGrp="1"/>
          </p:cNvSpPr>
          <p:nvPr>
            <p:ph type="body" idx="1"/>
          </p:nvPr>
        </p:nvSpPr>
        <p:spPr>
          <a:xfrm>
            <a:off x="415600" y="1333433"/>
            <a:ext cx="11360800" cy="5282000"/>
          </a:xfrm>
          <a:prstGeom prst="rect">
            <a:avLst/>
          </a:prstGeom>
        </p:spPr>
        <p:txBody>
          <a:bodyPr spcFirstLastPara="1" vert="horz" wrap="square" lIns="121900" tIns="121900" rIns="121900" bIns="121900" rtlCol="0" anchor="t" anchorCtr="0">
            <a:noAutofit/>
          </a:bodyPr>
          <a:lstStyle/>
          <a:p>
            <a:r>
              <a:rPr lang="en"/>
              <a:t>Боје се задају на два основна начина:</a:t>
            </a:r>
            <a:endParaRPr/>
          </a:p>
          <a:p>
            <a:pPr lvl="1">
              <a:spcBef>
                <a:spcPts val="0"/>
              </a:spcBef>
            </a:pPr>
            <a:r>
              <a:rPr lang="en"/>
              <a:t>помоћу имена</a:t>
            </a:r>
            <a:endParaRPr/>
          </a:p>
          <a:p>
            <a:pPr lvl="1">
              <a:spcBef>
                <a:spcPts val="0"/>
              </a:spcBef>
            </a:pPr>
            <a:r>
              <a:rPr lang="en"/>
              <a:t>помоћу тројке вредности у RGB систему (било трочлане ниске, било трочлане торке)</a:t>
            </a:r>
            <a:endParaRPr/>
          </a:p>
          <a:p>
            <a:pPr marL="0" indent="609585">
              <a:spcBef>
                <a:spcPts val="2133"/>
              </a:spcBef>
              <a:buClr>
                <a:srgbClr val="000000"/>
              </a:buClr>
              <a:buSzPts val="1100"/>
              <a:buNone/>
            </a:pPr>
            <a:r>
              <a:rPr lang="en" sz="1533">
                <a:solidFill>
                  <a:srgbClr val="E83E8C"/>
                </a:solidFill>
                <a:highlight>
                  <a:srgbClr val="FFFFFF"/>
                </a:highlight>
                <a:latin typeface="Consolas"/>
                <a:ea typeface="Consolas"/>
                <a:cs typeface="Consolas"/>
                <a:sym typeface="Consolas"/>
              </a:rPr>
              <a:t>pg.Color("black")	</a:t>
            </a:r>
            <a:r>
              <a:rPr lang="en" sz="1600">
                <a:solidFill>
                  <a:srgbClr val="373737"/>
                </a:solidFill>
                <a:highlight>
                  <a:srgbClr val="FFFFFF"/>
                </a:highlight>
                <a:latin typeface="Roboto"/>
                <a:ea typeface="Roboto"/>
                <a:cs typeface="Roboto"/>
                <a:sym typeface="Roboto"/>
              </a:rPr>
              <a:t>Црна		(0, 0, 0)</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533">
                <a:solidFill>
                  <a:srgbClr val="E83E8C"/>
                </a:solidFill>
                <a:highlight>
                  <a:srgbClr val="FFFFFF"/>
                </a:highlight>
                <a:latin typeface="Consolas"/>
                <a:ea typeface="Consolas"/>
                <a:cs typeface="Consolas"/>
                <a:sym typeface="Consolas"/>
              </a:rPr>
              <a:t>pg.Color("white")	</a:t>
            </a:r>
            <a:r>
              <a:rPr lang="en" sz="1600">
                <a:solidFill>
                  <a:srgbClr val="373737"/>
                </a:solidFill>
                <a:highlight>
                  <a:srgbClr val="FFFFFF"/>
                </a:highlight>
                <a:latin typeface="Roboto"/>
                <a:ea typeface="Roboto"/>
                <a:cs typeface="Roboto"/>
                <a:sym typeface="Roboto"/>
              </a:rPr>
              <a:t>Бела		(255, 255, 255)</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533">
                <a:solidFill>
                  <a:srgbClr val="E83E8C"/>
                </a:solidFill>
                <a:highlight>
                  <a:srgbClr val="FFFFFF"/>
                </a:highlight>
                <a:latin typeface="Consolas"/>
                <a:ea typeface="Consolas"/>
                <a:cs typeface="Consolas"/>
                <a:sym typeface="Consolas"/>
              </a:rPr>
              <a:t>pg.Color("red") 		</a:t>
            </a:r>
            <a:r>
              <a:rPr lang="en" sz="1600">
                <a:solidFill>
                  <a:srgbClr val="373737"/>
                </a:solidFill>
                <a:highlight>
                  <a:srgbClr val="FFFFFF"/>
                </a:highlight>
                <a:latin typeface="Roboto"/>
                <a:ea typeface="Roboto"/>
                <a:cs typeface="Roboto"/>
                <a:sym typeface="Roboto"/>
              </a:rPr>
              <a:t>Црвена		(255, 0, 0)</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533">
                <a:solidFill>
                  <a:srgbClr val="E83E8C"/>
                </a:solidFill>
                <a:highlight>
                  <a:srgbClr val="FFFFFF"/>
                </a:highlight>
                <a:latin typeface="Consolas"/>
                <a:ea typeface="Consolas"/>
                <a:cs typeface="Consolas"/>
                <a:sym typeface="Consolas"/>
              </a:rPr>
              <a:t>pg.Color("green") 	</a:t>
            </a:r>
            <a:r>
              <a:rPr lang="en" sz="1600">
                <a:solidFill>
                  <a:srgbClr val="373737"/>
                </a:solidFill>
                <a:highlight>
                  <a:srgbClr val="FFFFFF"/>
                </a:highlight>
                <a:latin typeface="Roboto"/>
                <a:ea typeface="Roboto"/>
                <a:cs typeface="Roboto"/>
                <a:sym typeface="Roboto"/>
              </a:rPr>
              <a:t>Зелена		(0, 255, 0)</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533">
                <a:solidFill>
                  <a:srgbClr val="E83E8C"/>
                </a:solidFill>
                <a:highlight>
                  <a:srgbClr val="FFFFFF"/>
                </a:highlight>
                <a:latin typeface="Consolas"/>
                <a:ea typeface="Consolas"/>
                <a:cs typeface="Consolas"/>
                <a:sym typeface="Consolas"/>
              </a:rPr>
              <a:t>pg.Color("blue")		</a:t>
            </a:r>
            <a:r>
              <a:rPr lang="en" sz="1600">
                <a:solidFill>
                  <a:srgbClr val="373737"/>
                </a:solidFill>
                <a:highlight>
                  <a:srgbClr val="FFFFFF"/>
                </a:highlight>
                <a:latin typeface="Roboto"/>
                <a:ea typeface="Roboto"/>
                <a:cs typeface="Roboto"/>
                <a:sym typeface="Roboto"/>
              </a:rPr>
              <a:t>Плава		(0, 0, 255)</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533">
                <a:solidFill>
                  <a:srgbClr val="E83E8C"/>
                </a:solidFill>
                <a:highlight>
                  <a:srgbClr val="FFFFFF"/>
                </a:highlight>
                <a:latin typeface="Consolas"/>
                <a:ea typeface="Consolas"/>
                <a:cs typeface="Consolas"/>
                <a:sym typeface="Consolas"/>
              </a:rPr>
              <a:t>pg.Color("cyan")		</a:t>
            </a:r>
            <a:r>
              <a:rPr lang="en" sz="1600">
                <a:solidFill>
                  <a:srgbClr val="373737"/>
                </a:solidFill>
                <a:highlight>
                  <a:srgbClr val="FFFFFF"/>
                </a:highlight>
                <a:latin typeface="Roboto"/>
                <a:ea typeface="Roboto"/>
                <a:cs typeface="Roboto"/>
                <a:sym typeface="Roboto"/>
              </a:rPr>
              <a:t>Рeзеда		(0, 255, 255)</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533">
                <a:solidFill>
                  <a:srgbClr val="E83E8C"/>
                </a:solidFill>
                <a:highlight>
                  <a:srgbClr val="FFFFFF"/>
                </a:highlight>
                <a:latin typeface="Consolas"/>
                <a:ea typeface="Consolas"/>
                <a:cs typeface="Consolas"/>
                <a:sym typeface="Consolas"/>
              </a:rPr>
              <a:t>pg.Color("magenta")	</a:t>
            </a:r>
            <a:r>
              <a:rPr lang="en" sz="1600">
                <a:solidFill>
                  <a:srgbClr val="373737"/>
                </a:solidFill>
                <a:highlight>
                  <a:srgbClr val="FFFFFF"/>
                </a:highlight>
                <a:latin typeface="Roboto"/>
                <a:ea typeface="Roboto"/>
                <a:cs typeface="Roboto"/>
                <a:sym typeface="Roboto"/>
              </a:rPr>
              <a:t>Љубичаста		(255, 0, 255)</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533">
                <a:solidFill>
                  <a:srgbClr val="E83E8C"/>
                </a:solidFill>
                <a:highlight>
                  <a:srgbClr val="FFFFFF"/>
                </a:highlight>
                <a:latin typeface="Consolas"/>
                <a:ea typeface="Consolas"/>
                <a:cs typeface="Consolas"/>
                <a:sym typeface="Consolas"/>
              </a:rPr>
              <a:t>pg.Color("yellow")	</a:t>
            </a:r>
            <a:r>
              <a:rPr lang="en" sz="1600">
                <a:solidFill>
                  <a:srgbClr val="373737"/>
                </a:solidFill>
                <a:highlight>
                  <a:srgbClr val="FFFFFF"/>
                </a:highlight>
                <a:latin typeface="Roboto"/>
                <a:ea typeface="Roboto"/>
                <a:cs typeface="Roboto"/>
                <a:sym typeface="Roboto"/>
              </a:rPr>
              <a:t>Жута		(255, 255, 0)</a:t>
            </a:r>
            <a:endParaRPr sz="1600">
              <a:solidFill>
                <a:srgbClr val="373737"/>
              </a:solidFill>
              <a:highlight>
                <a:srgbClr val="FFFFFF"/>
              </a:highlight>
              <a:latin typeface="Roboto"/>
              <a:ea typeface="Roboto"/>
              <a:cs typeface="Roboto"/>
              <a:sym typeface="Roboto"/>
            </a:endParaRPr>
          </a:p>
          <a:p>
            <a:pPr marL="0" indent="609585">
              <a:buNone/>
            </a:pPr>
            <a:r>
              <a:rPr lang="en" sz="1533">
                <a:solidFill>
                  <a:srgbClr val="E83E8C"/>
                </a:solidFill>
                <a:highlight>
                  <a:srgbClr val="FFFFFF"/>
                </a:highlight>
                <a:latin typeface="Consolas"/>
                <a:ea typeface="Consolas"/>
                <a:cs typeface="Consolas"/>
                <a:sym typeface="Consolas"/>
              </a:rPr>
              <a:t>pg.Color("orange")	</a:t>
            </a:r>
            <a:r>
              <a:rPr lang="en" sz="1600">
                <a:solidFill>
                  <a:srgbClr val="373737"/>
                </a:solidFill>
                <a:highlight>
                  <a:srgbClr val="FFFFFF"/>
                </a:highlight>
                <a:latin typeface="Roboto"/>
                <a:ea typeface="Roboto"/>
                <a:cs typeface="Roboto"/>
                <a:sym typeface="Roboto"/>
              </a:rPr>
              <a:t>Наранџаста		(255, 128, 0)</a:t>
            </a:r>
            <a:endParaRPr sz="1600">
              <a:solidFill>
                <a:srgbClr val="373737"/>
              </a:solidFill>
              <a:highlight>
                <a:srgbClr val="FFFFFF"/>
              </a:highlight>
              <a:latin typeface="Roboto"/>
              <a:ea typeface="Roboto"/>
              <a:cs typeface="Roboto"/>
              <a:sym typeface="Roboto"/>
            </a:endParaRPr>
          </a:p>
          <a:p>
            <a:pPr marL="0" indent="609585">
              <a:buClr>
                <a:srgbClr val="000000"/>
              </a:buClr>
              <a:buSzPts val="1100"/>
              <a:buNone/>
            </a:pPr>
            <a:r>
              <a:rPr lang="en" sz="1600">
                <a:solidFill>
                  <a:srgbClr val="373737"/>
                </a:solidFill>
                <a:highlight>
                  <a:srgbClr val="FFFFFF"/>
                </a:highlight>
                <a:latin typeface="Roboto"/>
                <a:ea typeface="Roboto"/>
                <a:cs typeface="Roboto"/>
                <a:sym typeface="Roboto"/>
              </a:rPr>
              <a:t>...</a:t>
            </a:r>
            <a:endParaRPr sz="1600">
              <a:solidFill>
                <a:srgbClr val="373737"/>
              </a:solidFill>
              <a:highlight>
                <a:srgbClr val="FFFFFF"/>
              </a:highlight>
              <a:latin typeface="Roboto"/>
              <a:ea typeface="Roboto"/>
              <a:cs typeface="Roboto"/>
              <a:sym typeface="Roboto"/>
            </a:endParaRPr>
          </a:p>
          <a:p>
            <a:r>
              <a:rPr lang="en"/>
              <a:t>Поиграјте се мало са бојама: </a:t>
            </a:r>
            <a:r>
              <a:rPr lang="en">
                <a:hlinkClick r:id="rId3"/>
              </a:rPr>
              <a:t>https://petlja.org/biblioteka/r/lekcije/pygame-prirucnik/crtanje-crtanjeboje</a:t>
            </a:r>
            <a:r>
              <a:rPr lang="en"/>
              <a:t> </a:t>
            </a:r>
            <a:endParaRPr sz="1600">
              <a:solidFill>
                <a:srgbClr val="373737"/>
              </a:solidFill>
              <a:highlight>
                <a:srgbClr val="FFFFFF"/>
              </a:highlight>
              <a:latin typeface="Roboto"/>
              <a:ea typeface="Roboto"/>
              <a:cs typeface="Roboto"/>
              <a:sym typeface="Roboto"/>
            </a:endParaRPr>
          </a:p>
          <a:p>
            <a:pPr marL="0" indent="0">
              <a:spcBef>
                <a:spcPts val="2133"/>
              </a:spcBef>
              <a:spcAft>
                <a:spcPts val="2133"/>
              </a:spcAft>
              <a:buNone/>
            </a:pPr>
            <a:endParaRPr/>
          </a:p>
        </p:txBody>
      </p:sp>
    </p:spTree>
    <p:extLst>
      <p:ext uri="{BB962C8B-B14F-4D97-AF65-F5344CB8AC3E}">
        <p14:creationId xmlns:p14="http://schemas.microsoft.com/office/powerpoint/2010/main" val="52000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sr-Latn-RS" sz="6600" b="1" smtClean="0">
                <a:effectLst>
                  <a:outerShdw blurRad="38100" dist="38100" dir="2700000" algn="tl">
                    <a:srgbClr val="000000">
                      <a:alpha val="43137"/>
                    </a:srgbClr>
                  </a:outerShdw>
                </a:effectLst>
              </a:rPr>
              <a:t>PREDAVAČ</a:t>
            </a:r>
            <a:endParaRPr lang="sr-Latn-RS" b="1">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sp>
        <p:nvSpPr>
          <p:cNvPr id="6" name="Content Placeholder 5"/>
          <p:cNvSpPr>
            <a:spLocks noGrp="1"/>
          </p:cNvSpPr>
          <p:nvPr>
            <p:ph sz="half" idx="2"/>
          </p:nvPr>
        </p:nvSpPr>
        <p:spPr/>
        <p:txBody>
          <a:bodyPr>
            <a:normAutofit fontScale="92500" lnSpcReduction="20000"/>
          </a:bodyPr>
          <a:lstStyle/>
          <a:p>
            <a:r>
              <a:rPr lang="sr-Latn-RS" smtClean="0"/>
              <a:t>Sead Gicić, nastavnik informatike i računarstva u OŠ ’’J.J.Zmaj’’ u Novom Pazaru</a:t>
            </a:r>
          </a:p>
          <a:p>
            <a:r>
              <a:rPr lang="sr-Latn-RS"/>
              <a:t>z</a:t>
            </a:r>
            <a:r>
              <a:rPr lang="sr-Latn-RS" smtClean="0"/>
              <a:t>vanje: dipl.ing. elektrotehnike i računarstva sa FTN Novi Sad</a:t>
            </a:r>
          </a:p>
          <a:p>
            <a:r>
              <a:rPr lang="sr-Latn-RS" smtClean="0"/>
              <a:t>Radno iskustvo</a:t>
            </a:r>
            <a:r>
              <a:rPr lang="en-US" smtClean="0"/>
              <a:t> u </a:t>
            </a:r>
            <a:r>
              <a:rPr lang="sr-Latn-RS" smtClean="0"/>
              <a:t>š</a:t>
            </a:r>
            <a:r>
              <a:rPr lang="en-US" err="1" smtClean="0"/>
              <a:t>koli</a:t>
            </a:r>
            <a:r>
              <a:rPr lang="sr-Latn-RS" smtClean="0"/>
              <a:t>: 14 godina</a:t>
            </a:r>
          </a:p>
          <a:p>
            <a:pPr>
              <a:buFontTx/>
              <a:buChar char="-"/>
            </a:pPr>
            <a:r>
              <a:rPr lang="sr-Latn-RS" smtClean="0"/>
              <a:t>2 osvojena treća mesta na državnim takmičenjima iz programiranja</a:t>
            </a:r>
          </a:p>
          <a:p>
            <a:pPr>
              <a:buFontTx/>
              <a:buChar char="-"/>
            </a:pPr>
            <a:r>
              <a:rPr lang="sr-Latn-RS" smtClean="0"/>
              <a:t>4 osvojena prva mesta na okružnim takmičenjima</a:t>
            </a:r>
          </a:p>
          <a:p>
            <a:r>
              <a:rPr lang="sr-Latn-RS" smtClean="0"/>
              <a:t>e-mail: sejonp2708</a:t>
            </a:r>
            <a:r>
              <a:rPr lang="en-US" smtClean="0"/>
              <a:t>@</a:t>
            </a:r>
            <a:r>
              <a:rPr lang="en-US" err="1" smtClean="0"/>
              <a:t>gmail.com</a:t>
            </a:r>
            <a:endParaRPr lang="sr-Latn-RS" smtClean="0"/>
          </a:p>
          <a:p>
            <a:endParaRPr lang="sr-Latn-RS"/>
          </a:p>
        </p:txBody>
      </p:sp>
      <p:sp>
        <p:nvSpPr>
          <p:cNvPr id="2" name="Date Placeholder 1"/>
          <p:cNvSpPr>
            <a:spLocks noGrp="1"/>
          </p:cNvSpPr>
          <p:nvPr>
            <p:ph type="dt" sz="half" idx="10"/>
          </p:nvPr>
        </p:nvSpPr>
        <p:spPr/>
        <p:txBody>
          <a:bodyPr/>
          <a:lstStyle/>
          <a:p>
            <a:fld id="{30D3BAD9-298B-46B0-BD84-08C65ACA788B}" type="datetime1">
              <a:rPr lang="en-US" smtClean="0"/>
              <a:t>12/22/2020</a:t>
            </a:fld>
            <a:endParaRPr lang="sr-Latn-RS"/>
          </a:p>
        </p:txBody>
      </p:sp>
      <p:sp>
        <p:nvSpPr>
          <p:cNvPr id="3" name="Footer Placeholder 2"/>
          <p:cNvSpPr>
            <a:spLocks noGrp="1"/>
          </p:cNvSpPr>
          <p:nvPr>
            <p:ph type="ftr" sz="quarter" idx="11"/>
          </p:nvPr>
        </p:nvSpPr>
        <p:spPr/>
        <p:txBody>
          <a:bodyPr/>
          <a:lstStyle/>
          <a:p>
            <a:r>
              <a:rPr lang="sr-Latn-RS" smtClean="0"/>
              <a:t>Nastavnik Informatike i računarstva dipl.ing. Sead Gicić</a:t>
            </a:r>
            <a:endParaRPr lang="sr-Latn-RS"/>
          </a:p>
        </p:txBody>
      </p:sp>
      <p:sp>
        <p:nvSpPr>
          <p:cNvPr id="5" name="Slide Number Placeholder 4"/>
          <p:cNvSpPr>
            <a:spLocks noGrp="1"/>
          </p:cNvSpPr>
          <p:nvPr>
            <p:ph type="sldNum" sz="quarter" idx="12"/>
          </p:nvPr>
        </p:nvSpPr>
        <p:spPr/>
        <p:txBody>
          <a:bodyPr/>
          <a:lstStyle/>
          <a:p>
            <a:fld id="{E3FF8C26-29A3-4591-9064-23FE9B9A32C8}" type="slidenum">
              <a:rPr lang="sr-Latn-RS" smtClean="0"/>
              <a:t>3</a:t>
            </a:fld>
            <a:endParaRPr lang="sr-Latn-RS"/>
          </a:p>
        </p:txBody>
      </p:sp>
    </p:spTree>
    <p:extLst>
      <p:ext uri="{BB962C8B-B14F-4D97-AF65-F5344CB8AC3E}">
        <p14:creationId xmlns:p14="http://schemas.microsoft.com/office/powerpoint/2010/main" val="1004729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9788" y="365126"/>
            <a:ext cx="10515600" cy="716700"/>
          </a:xfrm>
        </p:spPr>
        <p:txBody>
          <a:bodyPr/>
          <a:lstStyle/>
          <a:p>
            <a:pPr algn="ctr"/>
            <a:r>
              <a:rPr lang="sr-Latn-RS" b="1" smtClean="0">
                <a:effectLst>
                  <a:outerShdw blurRad="38100" dist="38100" dir="2700000" algn="tl">
                    <a:srgbClr val="000000">
                      <a:alpha val="43137"/>
                    </a:srgbClr>
                  </a:outerShdw>
                </a:effectLst>
              </a:rPr>
              <a:t>TIPIČNE STRUKTURE PROGRAMA</a:t>
            </a:r>
            <a:endParaRPr lang="sr-Latn-RS" b="1">
              <a:effectLst>
                <a:outerShdw blurRad="38100" dist="38100" dir="2700000" algn="tl">
                  <a:srgbClr val="000000">
                    <a:alpha val="43137"/>
                  </a:srgbClr>
                </a:outerShdw>
              </a:effectLst>
            </a:endParaRPr>
          </a:p>
        </p:txBody>
      </p:sp>
      <p:sp>
        <p:nvSpPr>
          <p:cNvPr id="10" name="Text Placeholder 9"/>
          <p:cNvSpPr>
            <a:spLocks noGrp="1"/>
          </p:cNvSpPr>
          <p:nvPr>
            <p:ph type="body" idx="1"/>
          </p:nvPr>
        </p:nvSpPr>
        <p:spPr>
          <a:xfrm>
            <a:off x="839788" y="957565"/>
            <a:ext cx="5157787" cy="546882"/>
          </a:xfrm>
        </p:spPr>
        <p:txBody>
          <a:bodyPr/>
          <a:lstStyle/>
          <a:p>
            <a:r>
              <a:rPr lang="sr-Latn-RS" smtClean="0"/>
              <a:t>Sa zatvaranjem na Close(x)</a:t>
            </a:r>
            <a:endParaRPr lang="sr-Latn-RS"/>
          </a:p>
        </p:txBody>
      </p:sp>
      <p:sp>
        <p:nvSpPr>
          <p:cNvPr id="5" name="Content Placeholder 4"/>
          <p:cNvSpPr>
            <a:spLocks noGrp="1"/>
          </p:cNvSpPr>
          <p:nvPr>
            <p:ph sz="half" idx="2"/>
          </p:nvPr>
        </p:nvSpPr>
        <p:spPr>
          <a:xfrm>
            <a:off x="665163" y="1501764"/>
            <a:ext cx="5157787" cy="4507002"/>
          </a:xfrm>
        </p:spPr>
        <p:txBody>
          <a:bodyPr>
            <a:normAutofit fontScale="47500" lnSpcReduction="20000"/>
          </a:bodyPr>
          <a:lstStyle/>
          <a:p>
            <a:pPr marL="0" indent="0">
              <a:buNone/>
            </a:pPr>
            <a:r>
              <a:rPr lang="sr-Latn-RS">
                <a:solidFill>
                  <a:srgbClr val="FF0000"/>
                </a:solidFill>
              </a:rPr>
              <a:t># 1 OTVARANJE PROZORA, DIMENZIJE I NASLOV</a:t>
            </a:r>
          </a:p>
          <a:p>
            <a:pPr marL="0" indent="0">
              <a:buNone/>
            </a:pPr>
            <a:r>
              <a:rPr lang="sr-Latn-RS"/>
              <a:t>import pygame</a:t>
            </a:r>
          </a:p>
          <a:p>
            <a:pPr marL="0" indent="0">
              <a:buNone/>
            </a:pPr>
            <a:r>
              <a:rPr lang="sr-Latn-RS"/>
              <a:t>pygame.init()</a:t>
            </a:r>
          </a:p>
          <a:p>
            <a:pPr marL="0" indent="0">
              <a:buNone/>
            </a:pPr>
            <a:r>
              <a:rPr lang="sr-Latn-RS"/>
              <a:t>prozor=pygame.display.set_mode((500,500))</a:t>
            </a:r>
          </a:p>
          <a:p>
            <a:pPr marL="0" indent="0">
              <a:buNone/>
            </a:pPr>
            <a:r>
              <a:rPr lang="sr-Latn-RS"/>
              <a:t>pygame.display.set_caption("NASLOV PROZORA")</a:t>
            </a:r>
          </a:p>
          <a:p>
            <a:endParaRPr lang="sr-Latn-RS"/>
          </a:p>
          <a:p>
            <a:pPr marL="0" indent="0">
              <a:buNone/>
            </a:pPr>
            <a:r>
              <a:rPr lang="sr-Latn-RS">
                <a:solidFill>
                  <a:srgbClr val="FF0000"/>
                </a:solidFill>
              </a:rPr>
              <a:t># 2 ISCRTAVANJE NEKOG SADRZAJA U PROZORU</a:t>
            </a:r>
          </a:p>
          <a:p>
            <a:pPr marL="0" indent="0">
              <a:buNone/>
            </a:pPr>
            <a:r>
              <a:rPr lang="sr-Latn-RS"/>
              <a:t>prozor.fill(pygame.Color("white"))</a:t>
            </a:r>
          </a:p>
          <a:p>
            <a:pPr marL="0" indent="0">
              <a:buNone/>
            </a:pPr>
            <a:r>
              <a:rPr lang="sr-Latn-RS"/>
              <a:t>pygame.draw.line(prozor,pygame.Color("red"),(50,50),(450,450),3)</a:t>
            </a:r>
          </a:p>
          <a:p>
            <a:pPr marL="0" indent="0">
              <a:buNone/>
            </a:pPr>
            <a:r>
              <a:rPr lang="sr-Latn-RS"/>
              <a:t>pygame.display.update()</a:t>
            </a:r>
          </a:p>
          <a:p>
            <a:endParaRPr lang="sr-Latn-RS"/>
          </a:p>
          <a:p>
            <a:pPr marL="0" indent="0">
              <a:buNone/>
            </a:pPr>
            <a:r>
              <a:rPr lang="sr-Latn-RS">
                <a:solidFill>
                  <a:srgbClr val="FF0000"/>
                </a:solidFill>
              </a:rPr>
              <a:t># 3 PAUZIRANJE I CEKANJE NA DOGADJAJ SA MISA ILI TASTATURE</a:t>
            </a:r>
          </a:p>
          <a:p>
            <a:pPr marL="0" indent="0">
              <a:buNone/>
            </a:pPr>
            <a:r>
              <a:rPr lang="sr-Latn-RS"/>
              <a:t>while pygame.event.wait().type != pygame.QUIT:</a:t>
            </a:r>
          </a:p>
          <a:p>
            <a:pPr marL="0" indent="0">
              <a:buNone/>
            </a:pPr>
            <a:r>
              <a:rPr lang="sr-Latn-RS"/>
              <a:t>    pass</a:t>
            </a:r>
          </a:p>
          <a:p>
            <a:endParaRPr lang="sr-Latn-RS"/>
          </a:p>
          <a:p>
            <a:pPr marL="0" indent="0">
              <a:buNone/>
            </a:pPr>
            <a:r>
              <a:rPr lang="sr-Latn-RS">
                <a:solidFill>
                  <a:srgbClr val="FF0000"/>
                </a:solidFill>
              </a:rPr>
              <a:t># 4 ZATVARANJE PROGRAMA</a:t>
            </a:r>
          </a:p>
          <a:p>
            <a:pPr marL="0" indent="0">
              <a:buNone/>
            </a:pPr>
            <a:r>
              <a:rPr lang="sr-Latn-RS"/>
              <a:t>pygame.quit()</a:t>
            </a:r>
          </a:p>
          <a:p>
            <a:endParaRPr lang="sr-Latn-RS"/>
          </a:p>
        </p:txBody>
      </p:sp>
      <p:sp>
        <p:nvSpPr>
          <p:cNvPr id="11" name="Text Placeholder 10"/>
          <p:cNvSpPr>
            <a:spLocks noGrp="1"/>
          </p:cNvSpPr>
          <p:nvPr>
            <p:ph type="body" sz="quarter" idx="3"/>
          </p:nvPr>
        </p:nvSpPr>
        <p:spPr>
          <a:xfrm>
            <a:off x="6172200" y="954882"/>
            <a:ext cx="5183188" cy="546882"/>
          </a:xfrm>
        </p:spPr>
        <p:txBody>
          <a:bodyPr/>
          <a:lstStyle/>
          <a:p>
            <a:r>
              <a:rPr lang="sr-Latn-RS"/>
              <a:t>Sa zatvaranjem na </a:t>
            </a:r>
            <a:r>
              <a:rPr lang="sr-Latn-RS" smtClean="0"/>
              <a:t>Esc i Close(x)</a:t>
            </a:r>
            <a:endParaRPr lang="sr-Latn-RS"/>
          </a:p>
        </p:txBody>
      </p:sp>
      <p:sp>
        <p:nvSpPr>
          <p:cNvPr id="12" name="Content Placeholder 11"/>
          <p:cNvSpPr>
            <a:spLocks noGrp="1"/>
          </p:cNvSpPr>
          <p:nvPr>
            <p:ph sz="quarter" idx="4"/>
          </p:nvPr>
        </p:nvSpPr>
        <p:spPr>
          <a:xfrm>
            <a:off x="6172200" y="1422680"/>
            <a:ext cx="5183188" cy="5435320"/>
          </a:xfrm>
        </p:spPr>
        <p:txBody>
          <a:bodyPr>
            <a:normAutofit fontScale="25000" lnSpcReduction="20000"/>
          </a:bodyPr>
          <a:lstStyle/>
          <a:p>
            <a:pPr marL="0" indent="0">
              <a:buNone/>
            </a:pPr>
            <a:r>
              <a:rPr lang="sr-Latn-RS" sz="4200">
                <a:solidFill>
                  <a:srgbClr val="FF0000"/>
                </a:solidFill>
              </a:rPr>
              <a:t># 1 OTVARANJE PROZORA, DIMENZIJE I NASLOV</a:t>
            </a:r>
          </a:p>
          <a:p>
            <a:pPr marL="0" indent="0">
              <a:buNone/>
            </a:pPr>
            <a:r>
              <a:rPr lang="sr-Latn-RS" sz="4200"/>
              <a:t>import pygame</a:t>
            </a:r>
          </a:p>
          <a:p>
            <a:pPr marL="0" indent="0">
              <a:buNone/>
            </a:pPr>
            <a:r>
              <a:rPr lang="sr-Latn-RS" sz="4200"/>
              <a:t>pygame.init()</a:t>
            </a:r>
          </a:p>
          <a:p>
            <a:pPr marL="0" indent="0">
              <a:buNone/>
            </a:pPr>
            <a:r>
              <a:rPr lang="sr-Latn-RS" sz="4200"/>
              <a:t>prozor=pygame.display.set_mode((500,500))</a:t>
            </a:r>
          </a:p>
          <a:p>
            <a:pPr marL="0" indent="0">
              <a:buNone/>
            </a:pPr>
            <a:r>
              <a:rPr lang="sr-Latn-RS" sz="4200"/>
              <a:t>pygame.display.set_caption("NASLOV PROZORA")</a:t>
            </a:r>
          </a:p>
          <a:p>
            <a:pPr marL="0" indent="0">
              <a:buNone/>
            </a:pPr>
            <a:r>
              <a:rPr lang="sr-Latn-RS" sz="4200" smtClean="0">
                <a:solidFill>
                  <a:srgbClr val="FF0000"/>
                </a:solidFill>
              </a:rPr>
              <a:t># </a:t>
            </a:r>
            <a:r>
              <a:rPr lang="sr-Latn-RS" sz="4200">
                <a:solidFill>
                  <a:srgbClr val="FF0000"/>
                </a:solidFill>
              </a:rPr>
              <a:t>2 ISCRTAVANJE NEKOG SADRZAJA U PROZORU</a:t>
            </a:r>
          </a:p>
          <a:p>
            <a:pPr marL="0" indent="0">
              <a:buNone/>
            </a:pPr>
            <a:r>
              <a:rPr lang="sr-Latn-RS" sz="4200"/>
              <a:t>prozor.fill(pygame.Color("white"))</a:t>
            </a:r>
          </a:p>
          <a:p>
            <a:pPr marL="0" indent="0">
              <a:buNone/>
            </a:pPr>
            <a:r>
              <a:rPr lang="sr-Latn-RS" sz="4200"/>
              <a:t>pygame.draw.line(prozor,pygame.Color("red"),(50,50),(450,450),3)</a:t>
            </a:r>
          </a:p>
          <a:p>
            <a:pPr marL="0" indent="0">
              <a:buNone/>
            </a:pPr>
            <a:r>
              <a:rPr lang="sr-Latn-RS" sz="4200"/>
              <a:t>pygame.display.update()</a:t>
            </a:r>
          </a:p>
          <a:p>
            <a:pPr marL="0" indent="0">
              <a:buNone/>
            </a:pPr>
            <a:r>
              <a:rPr lang="sr-Latn-RS" sz="4200" smtClean="0">
                <a:solidFill>
                  <a:srgbClr val="FF0000"/>
                </a:solidFill>
              </a:rPr>
              <a:t># 3 </a:t>
            </a:r>
            <a:r>
              <a:rPr lang="sr-Latn-RS" sz="4200">
                <a:solidFill>
                  <a:srgbClr val="FF0000"/>
                </a:solidFill>
              </a:rPr>
              <a:t>PAUZIRANJE I CEKANJE NA DOGADJAJ SA MISA ILI TASTATURE</a:t>
            </a:r>
          </a:p>
          <a:p>
            <a:pPr marL="0" indent="0">
              <a:buNone/>
            </a:pPr>
            <a:r>
              <a:rPr lang="sr-Latn-RS" sz="4200"/>
              <a:t>#dogadjaj=pygame.event.wait().type</a:t>
            </a:r>
          </a:p>
          <a:p>
            <a:pPr marL="0" indent="0">
              <a:buNone/>
            </a:pPr>
            <a:r>
              <a:rPr lang="sr-Latn-RS" sz="4200"/>
              <a:t>pokrenuta_igrica=True</a:t>
            </a:r>
          </a:p>
          <a:p>
            <a:pPr marL="0" indent="0">
              <a:buNone/>
            </a:pPr>
            <a:r>
              <a:rPr lang="sr-Latn-RS" sz="4200" smtClean="0"/>
              <a:t>while </a:t>
            </a:r>
            <a:r>
              <a:rPr lang="sr-Latn-RS" sz="4200"/>
              <a:t>pokrenuta_igrica:</a:t>
            </a:r>
          </a:p>
          <a:p>
            <a:pPr marL="0" indent="0">
              <a:buNone/>
            </a:pPr>
            <a:r>
              <a:rPr lang="sr-Latn-RS" sz="4200"/>
              <a:t>    kliknut_taster=pygame.key.get_pressed()</a:t>
            </a:r>
          </a:p>
          <a:p>
            <a:pPr marL="0" indent="0">
              <a:buNone/>
            </a:pPr>
            <a:r>
              <a:rPr lang="sr-Latn-RS" sz="4200"/>
              <a:t>    pygame.key.set_repeat</a:t>
            </a:r>
          </a:p>
          <a:p>
            <a:pPr marL="0" indent="0">
              <a:buNone/>
            </a:pPr>
            <a:r>
              <a:rPr lang="sr-Latn-RS" sz="4200"/>
              <a:t>    for dogadjaj in pygame.event.get():</a:t>
            </a:r>
          </a:p>
          <a:p>
            <a:pPr marL="0" indent="0">
              <a:buNone/>
            </a:pPr>
            <a:r>
              <a:rPr lang="sr-Latn-RS" sz="4200"/>
              <a:t>        if dogadjaj.type==pygame.QUIT:</a:t>
            </a:r>
          </a:p>
          <a:p>
            <a:pPr marL="0" indent="0">
              <a:buNone/>
            </a:pPr>
            <a:r>
              <a:rPr lang="sr-Latn-RS" sz="4200"/>
              <a:t>            pokrenuta_igrica=False</a:t>
            </a:r>
          </a:p>
          <a:p>
            <a:pPr marL="0" indent="0">
              <a:buNone/>
            </a:pPr>
            <a:r>
              <a:rPr lang="sr-Latn-RS" sz="4200"/>
              <a:t>    if kliknut_taster[pygame.K_ESCAPE]:</a:t>
            </a:r>
          </a:p>
          <a:p>
            <a:pPr marL="0" indent="0">
              <a:buNone/>
            </a:pPr>
            <a:r>
              <a:rPr lang="sr-Latn-RS" sz="4200"/>
              <a:t>        pokrenuta_igrica=False        </a:t>
            </a:r>
            <a:endParaRPr lang="sr-Latn-RS" sz="4200" smtClean="0"/>
          </a:p>
          <a:p>
            <a:pPr marL="0" indent="0">
              <a:buNone/>
            </a:pPr>
            <a:r>
              <a:rPr lang="sr-Latn-RS" sz="4200" smtClean="0">
                <a:solidFill>
                  <a:srgbClr val="FF0000"/>
                </a:solidFill>
              </a:rPr>
              <a:t># </a:t>
            </a:r>
            <a:r>
              <a:rPr lang="sr-Latn-RS" sz="4200">
                <a:solidFill>
                  <a:srgbClr val="FF0000"/>
                </a:solidFill>
              </a:rPr>
              <a:t>4 ZATVARANJE PROGRAMA</a:t>
            </a:r>
          </a:p>
          <a:p>
            <a:pPr marL="0" indent="0">
              <a:buNone/>
            </a:pPr>
            <a:r>
              <a:rPr lang="sr-Latn-RS" sz="4200"/>
              <a:t>pygame.quit()</a:t>
            </a:r>
          </a:p>
          <a:p>
            <a:pPr marL="0" indent="0">
              <a:buNone/>
            </a:pPr>
            <a:endParaRPr lang="sr-Latn-RS"/>
          </a:p>
        </p:txBody>
      </p:sp>
    </p:spTree>
    <p:extLst>
      <p:ext uri="{BB962C8B-B14F-4D97-AF65-F5344CB8AC3E}">
        <p14:creationId xmlns:p14="http://schemas.microsoft.com/office/powerpoint/2010/main" val="347536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5400" b="1" smtClean="0">
                <a:effectLst>
                  <a:outerShdw blurRad="38100" dist="38100" dir="2700000" algn="tl">
                    <a:srgbClr val="000000">
                      <a:alpha val="43137"/>
                    </a:srgbClr>
                  </a:outerShdw>
                </a:effectLst>
              </a:rPr>
              <a:t>Neke od naredbi</a:t>
            </a:r>
            <a:endParaRPr lang="sr-Latn-RS" sz="5400"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38200" y="1685970"/>
            <a:ext cx="11201398" cy="4351338"/>
          </a:xfrm>
        </p:spPr>
        <p:txBody>
          <a:bodyPr>
            <a:normAutofit fontScale="85000" lnSpcReduction="20000"/>
          </a:bodyPr>
          <a:lstStyle/>
          <a:p>
            <a:pPr marL="0" indent="0">
              <a:buNone/>
            </a:pPr>
            <a:r>
              <a:rPr lang="sr-Latn-RS" sz="2000" b="1"/>
              <a:t>crtanje </a:t>
            </a:r>
            <a:r>
              <a:rPr lang="sr-Latn-RS" sz="2000" b="1" smtClean="0"/>
              <a:t>linije:</a:t>
            </a:r>
            <a:endParaRPr lang="sr-Latn-RS" sz="2000" b="1"/>
          </a:p>
          <a:p>
            <a:pPr marL="0" indent="0">
              <a:buNone/>
            </a:pPr>
            <a:r>
              <a:rPr lang="en-US" sz="2000" smtClean="0"/>
              <a:t>pygame.draw.line(prozor, pygame.Color</a:t>
            </a:r>
            <a:r>
              <a:rPr lang="en-US" sz="2000"/>
              <a:t>("red"),(50,50),(450,450),3</a:t>
            </a:r>
            <a:r>
              <a:rPr lang="en-US" sz="2000" smtClean="0"/>
              <a:t>)</a:t>
            </a:r>
            <a:endParaRPr lang="sr-Latn-RS" sz="2000" smtClean="0"/>
          </a:p>
          <a:p>
            <a:pPr marL="0" indent="0">
              <a:buNone/>
            </a:pPr>
            <a:endParaRPr lang="sr-Latn-RS" sz="2000" smtClean="0"/>
          </a:p>
          <a:p>
            <a:pPr marL="0" indent="0">
              <a:buNone/>
            </a:pPr>
            <a:r>
              <a:rPr lang="sr-Latn-RS" sz="2000" b="1" smtClean="0"/>
              <a:t>crtanje pravougaonika:</a:t>
            </a:r>
            <a:endParaRPr lang="sr-Latn-RS" sz="2000" b="1"/>
          </a:p>
          <a:p>
            <a:pPr marL="0" indent="0">
              <a:buNone/>
            </a:pPr>
            <a:r>
              <a:rPr lang="en-US" sz="2000" smtClean="0"/>
              <a:t>pygame.draw.</a:t>
            </a:r>
            <a:r>
              <a:rPr lang="sr-Latn-RS" sz="2000" smtClean="0"/>
              <a:t>rect</a:t>
            </a:r>
            <a:r>
              <a:rPr lang="en-US" sz="2000" smtClean="0"/>
              <a:t>(</a:t>
            </a:r>
            <a:r>
              <a:rPr lang="en-US" sz="2000" err="1" smtClean="0"/>
              <a:t>prozor,pygame.Color</a:t>
            </a:r>
            <a:r>
              <a:rPr lang="en-US" sz="2000"/>
              <a:t>("blue</a:t>
            </a:r>
            <a:r>
              <a:rPr lang="en-US" sz="2000" smtClean="0"/>
              <a:t>"),(</a:t>
            </a:r>
            <a:r>
              <a:rPr lang="sr-Latn-RS" sz="2000" smtClean="0"/>
              <a:t>10,10,200,200</a:t>
            </a:r>
            <a:r>
              <a:rPr lang="en-US" sz="2000" smtClean="0"/>
              <a:t>)</a:t>
            </a:r>
            <a:r>
              <a:rPr lang="sr-Latn-RS" sz="2000" smtClean="0"/>
              <a:t>,5</a:t>
            </a:r>
            <a:r>
              <a:rPr lang="en-GB" sz="2000" smtClean="0"/>
              <a:t>)</a:t>
            </a:r>
            <a:endParaRPr lang="sr-Latn-RS" sz="2000" smtClean="0"/>
          </a:p>
          <a:p>
            <a:pPr marL="0" indent="0">
              <a:buNone/>
            </a:pPr>
            <a:endParaRPr lang="sr-Latn-RS" sz="2000"/>
          </a:p>
          <a:p>
            <a:pPr marL="0" indent="0">
              <a:buNone/>
            </a:pPr>
            <a:r>
              <a:rPr lang="sr-Latn-RS" sz="2000" b="1"/>
              <a:t>crtanje </a:t>
            </a:r>
            <a:r>
              <a:rPr lang="sr-Latn-RS" sz="2000" b="1" smtClean="0"/>
              <a:t>mnogougla:</a:t>
            </a:r>
            <a:endParaRPr lang="sr-Latn-RS" sz="2000" b="1"/>
          </a:p>
          <a:p>
            <a:pPr marL="0" indent="0">
              <a:buNone/>
            </a:pPr>
            <a:r>
              <a:rPr lang="sr-Latn-RS" sz="2000" smtClean="0"/>
              <a:t>pygame.draw.polygon</a:t>
            </a:r>
            <a:r>
              <a:rPr lang="en-GB" sz="2000" smtClean="0"/>
              <a:t>(prozor,</a:t>
            </a:r>
            <a:r>
              <a:rPr lang="en-US" sz="2000"/>
              <a:t> </a:t>
            </a:r>
            <a:r>
              <a:rPr lang="en-US" sz="2000" smtClean="0"/>
              <a:t>pygame.Color(“red”),temena</a:t>
            </a:r>
            <a:r>
              <a:rPr lang="en-GB" sz="2000" smtClean="0"/>
              <a:t>)</a:t>
            </a:r>
            <a:endParaRPr lang="sr-Latn-RS" sz="2000"/>
          </a:p>
          <a:p>
            <a:pPr marL="0" indent="0">
              <a:buNone/>
            </a:pPr>
            <a:endParaRPr lang="sr-Latn-RS" sz="2000" smtClean="0"/>
          </a:p>
          <a:p>
            <a:pPr marL="0" indent="0">
              <a:buNone/>
            </a:pPr>
            <a:r>
              <a:rPr lang="sr-Latn-RS" sz="2000" b="1"/>
              <a:t>crtanje </a:t>
            </a:r>
            <a:r>
              <a:rPr lang="sr-Latn-RS" sz="2000" b="1" smtClean="0"/>
              <a:t>kruga:</a:t>
            </a:r>
            <a:endParaRPr lang="sr-Latn-RS" sz="2000" b="1"/>
          </a:p>
          <a:p>
            <a:pPr marL="0" indent="0">
              <a:buNone/>
            </a:pPr>
            <a:r>
              <a:rPr lang="en-US" sz="2000" smtClean="0"/>
              <a:t>pygame.draw.circle(prozor,pygame.Color</a:t>
            </a:r>
            <a:r>
              <a:rPr lang="en-US" sz="2000"/>
              <a:t>("blue"),(</a:t>
            </a:r>
            <a:r>
              <a:rPr lang="en-US" sz="2000" err="1"/>
              <a:t>krug_c_x,krug_c_y</a:t>
            </a:r>
            <a:r>
              <a:rPr lang="en-US" sz="2000"/>
              <a:t>),50,3</a:t>
            </a:r>
            <a:r>
              <a:rPr lang="en-US" sz="2000" smtClean="0"/>
              <a:t>)</a:t>
            </a:r>
            <a:endParaRPr lang="sr-Latn-RS" sz="2000" smtClean="0"/>
          </a:p>
          <a:p>
            <a:pPr marL="0" indent="0">
              <a:buNone/>
            </a:pPr>
            <a:endParaRPr lang="sr-Latn-RS" sz="2000"/>
          </a:p>
          <a:p>
            <a:pPr marL="0" indent="0">
              <a:buNone/>
            </a:pPr>
            <a:r>
              <a:rPr lang="sr-Latn-RS" sz="2000" b="1"/>
              <a:t>crtanje </a:t>
            </a:r>
            <a:r>
              <a:rPr lang="sr-Latn-RS" sz="2000" b="1" smtClean="0"/>
              <a:t>elipse:</a:t>
            </a:r>
            <a:endParaRPr lang="sr-Latn-RS" sz="2000" b="1"/>
          </a:p>
          <a:p>
            <a:pPr marL="0" indent="0">
              <a:buNone/>
            </a:pPr>
            <a:r>
              <a:rPr lang="en-US" sz="2000" smtClean="0"/>
              <a:t>pygame.draw.</a:t>
            </a:r>
            <a:r>
              <a:rPr lang="sr-Latn-RS" sz="2000" smtClean="0"/>
              <a:t>elips</a:t>
            </a:r>
            <a:r>
              <a:rPr lang="en-US" sz="2000" smtClean="0"/>
              <a:t>e(</a:t>
            </a:r>
            <a:r>
              <a:rPr lang="en-US" sz="2000" err="1" smtClean="0"/>
              <a:t>prozor,pygame.Color</a:t>
            </a:r>
            <a:r>
              <a:rPr lang="en-US" sz="2000"/>
              <a:t>("blue"),(</a:t>
            </a:r>
            <a:r>
              <a:rPr lang="en-US" sz="2000" err="1"/>
              <a:t>krug_c_x,krug_c_y</a:t>
            </a:r>
            <a:r>
              <a:rPr lang="en-US" sz="2000"/>
              <a:t>),50,3)</a:t>
            </a:r>
            <a:endParaRPr lang="sr-Latn-RS" sz="2000"/>
          </a:p>
          <a:p>
            <a:pPr marL="0" indent="0">
              <a:buNone/>
            </a:pPr>
            <a:endParaRPr lang="en-US" sz="2400"/>
          </a:p>
          <a:p>
            <a:pPr marL="0" indent="0">
              <a:buNone/>
            </a:pPr>
            <a:endParaRPr lang="en-US"/>
          </a:p>
          <a:p>
            <a:endParaRPr lang="sr-Latn-RS"/>
          </a:p>
        </p:txBody>
      </p:sp>
    </p:spTree>
    <p:extLst>
      <p:ext uri="{BB962C8B-B14F-4D97-AF65-F5344CB8AC3E}">
        <p14:creationId xmlns:p14="http://schemas.microsoft.com/office/powerpoint/2010/main" val="334325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00790"/>
          </a:xfrm>
        </p:spPr>
        <p:txBody>
          <a:bodyPr>
            <a:normAutofit fontScale="90000"/>
          </a:bodyPr>
          <a:lstStyle/>
          <a:p>
            <a:r>
              <a:rPr lang="sr-Latn-RS" smtClean="0"/>
              <a:t>Sunce i oblak</a:t>
            </a:r>
            <a:endParaRPr lang="sr-Latn-RS"/>
          </a:p>
        </p:txBody>
      </p:sp>
      <p:sp>
        <p:nvSpPr>
          <p:cNvPr id="5" name="Content Placeholder 4"/>
          <p:cNvSpPr>
            <a:spLocks noGrp="1"/>
          </p:cNvSpPr>
          <p:nvPr>
            <p:ph sz="half" idx="1"/>
          </p:nvPr>
        </p:nvSpPr>
        <p:spPr>
          <a:xfrm>
            <a:off x="838199" y="965916"/>
            <a:ext cx="5279265" cy="5211047"/>
          </a:xfrm>
        </p:spPr>
        <p:txBody>
          <a:bodyPr>
            <a:normAutofit fontScale="40000" lnSpcReduction="20000"/>
          </a:bodyPr>
          <a:lstStyle/>
          <a:p>
            <a:pPr marL="0" indent="0">
              <a:buNone/>
            </a:pPr>
            <a:r>
              <a:rPr lang="sr-Latn-RS"/>
              <a:t># 1 OTVARANJE PROZORA, DIMENZIJE I NASLOV</a:t>
            </a:r>
          </a:p>
          <a:p>
            <a:pPr marL="0" indent="0">
              <a:buNone/>
            </a:pPr>
            <a:r>
              <a:rPr lang="sr-Latn-RS"/>
              <a:t>import pygame</a:t>
            </a:r>
          </a:p>
          <a:p>
            <a:pPr marL="0" indent="0">
              <a:buNone/>
            </a:pPr>
            <a:r>
              <a:rPr lang="sr-Latn-RS"/>
              <a:t>pygame.init()</a:t>
            </a:r>
          </a:p>
          <a:p>
            <a:pPr marL="0" indent="0">
              <a:buNone/>
            </a:pPr>
            <a:r>
              <a:rPr lang="sr-Latn-RS"/>
              <a:t>prozor=pygame.display.set_mode((400,400))</a:t>
            </a:r>
          </a:p>
          <a:p>
            <a:pPr marL="0" indent="0">
              <a:buNone/>
            </a:pPr>
            <a:r>
              <a:rPr lang="sr-Latn-RS"/>
              <a:t>pygame.display.set_caption("PyGame Prozor")</a:t>
            </a:r>
          </a:p>
          <a:p>
            <a:pPr marL="0" indent="0">
              <a:buNone/>
            </a:pPr>
            <a:endParaRPr lang="sr-Latn-RS"/>
          </a:p>
          <a:p>
            <a:pPr marL="0" indent="0">
              <a:buNone/>
            </a:pPr>
            <a:r>
              <a:rPr lang="sr-Latn-RS"/>
              <a:t># 2 ISCRTAVANJE NEKOG SADRZAJA U PROZORU</a:t>
            </a:r>
          </a:p>
          <a:p>
            <a:pPr marL="0" indent="0">
              <a:buNone/>
            </a:pPr>
            <a:r>
              <a:rPr lang="sr-Latn-RS"/>
              <a:t>prozor.fill(pygame.Color("skyblue"))</a:t>
            </a:r>
          </a:p>
          <a:p>
            <a:pPr marL="0" indent="0">
              <a:buNone/>
            </a:pPr>
            <a:r>
              <a:rPr lang="sr-Latn-RS"/>
              <a:t>pygame.draw.circle(prozor,pygame.Color("yellow"),(100,100),80)</a:t>
            </a:r>
          </a:p>
          <a:p>
            <a:pPr marL="0" indent="0">
              <a:buNone/>
            </a:pPr>
            <a:r>
              <a:rPr lang="sr-Latn-RS"/>
              <a:t>pygame.draw.circle(prozor,pygame.Color("white"),(180,200),80)</a:t>
            </a:r>
          </a:p>
          <a:p>
            <a:pPr marL="0" indent="0">
              <a:buNone/>
            </a:pPr>
            <a:r>
              <a:rPr lang="sr-Latn-RS"/>
              <a:t>pygame.draw.circle(prozor,pygame.Color("white"),(100,200),50)</a:t>
            </a:r>
          </a:p>
          <a:p>
            <a:pPr marL="0" indent="0">
              <a:buNone/>
            </a:pPr>
            <a:r>
              <a:rPr lang="sr-Latn-RS"/>
              <a:t>pygame.draw.circle(prozor,pygame.Color("white"),(260,200),50)</a:t>
            </a:r>
          </a:p>
          <a:p>
            <a:endParaRPr lang="sr-Latn-RS"/>
          </a:p>
          <a:p>
            <a:pPr marL="0" indent="0">
              <a:buNone/>
            </a:pPr>
            <a:r>
              <a:rPr lang="sr-Latn-RS"/>
              <a:t>pygame.display.update()</a:t>
            </a:r>
          </a:p>
          <a:p>
            <a:endParaRPr lang="sr-Latn-RS"/>
          </a:p>
          <a:p>
            <a:pPr marL="0" indent="0">
              <a:buNone/>
            </a:pPr>
            <a:r>
              <a:rPr lang="sr-Latn-RS"/>
              <a:t># 3 PAUZIRANJE I CEKANJE NA DOGADJAJ SA MISA ILI TASTATURE</a:t>
            </a:r>
          </a:p>
          <a:p>
            <a:pPr marL="0" indent="0">
              <a:buNone/>
            </a:pPr>
            <a:r>
              <a:rPr lang="sr-Latn-RS"/>
              <a:t>while pygame.event.wait().type!=pygame.QUIT:</a:t>
            </a:r>
          </a:p>
          <a:p>
            <a:pPr marL="0" indent="0">
              <a:buNone/>
            </a:pPr>
            <a:r>
              <a:rPr lang="sr-Latn-RS"/>
              <a:t>    pass</a:t>
            </a:r>
          </a:p>
          <a:p>
            <a:endParaRPr lang="sr-Latn-RS"/>
          </a:p>
          <a:p>
            <a:pPr marL="0" indent="0">
              <a:buNone/>
            </a:pPr>
            <a:r>
              <a:rPr lang="sr-Latn-RS"/>
              <a:t># 4 ZATVARANJE PROGRAMA</a:t>
            </a:r>
          </a:p>
          <a:p>
            <a:pPr marL="0" indent="0">
              <a:buNone/>
            </a:pPr>
            <a:r>
              <a:rPr lang="sr-Latn-RS"/>
              <a:t>pygame.quit()</a:t>
            </a:r>
          </a:p>
          <a:p>
            <a:endParaRPr lang="sr-Latn-RS"/>
          </a:p>
        </p:txBody>
      </p:sp>
      <p:pic>
        <p:nvPicPr>
          <p:cNvPr id="7" name="Content Placeholder 6"/>
          <p:cNvPicPr>
            <a:picLocks noGrp="1" noChangeAspect="1"/>
          </p:cNvPicPr>
          <p:nvPr>
            <p:ph sz="half" idx="2"/>
          </p:nvPr>
        </p:nvPicPr>
        <p:blipFill>
          <a:blip r:embed="rId2"/>
          <a:stretch>
            <a:fillRect/>
          </a:stretch>
        </p:blipFill>
        <p:spPr>
          <a:xfrm>
            <a:off x="6848475" y="1943894"/>
            <a:ext cx="3829050" cy="4114800"/>
          </a:xfrm>
          <a:prstGeom prst="rect">
            <a:avLst/>
          </a:prstGeom>
        </p:spPr>
      </p:pic>
    </p:spTree>
    <p:extLst>
      <p:ext uri="{BB962C8B-B14F-4D97-AF65-F5344CB8AC3E}">
        <p14:creationId xmlns:p14="http://schemas.microsoft.com/office/powerpoint/2010/main" val="4128276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6000" b="1" smtClean="0">
                <a:effectLst>
                  <a:outerShdw blurRad="38100" dist="38100" dir="2700000" algn="tl">
                    <a:srgbClr val="000000">
                      <a:alpha val="43137"/>
                    </a:srgbClr>
                  </a:outerShdw>
                </a:effectLst>
              </a:rPr>
              <a:t>Plan rada</a:t>
            </a:r>
            <a:endParaRPr lang="sr-Latn-RS" sz="6000"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pPr marL="514350" indent="-514350">
              <a:buAutoNum type="arabicPeriod"/>
            </a:pPr>
            <a:r>
              <a:rPr lang="sr-Latn-RS" smtClean="0"/>
              <a:t>Uvod u Pygame i instalacija</a:t>
            </a:r>
          </a:p>
          <a:p>
            <a:pPr marL="514350" indent="-514350">
              <a:buAutoNum type="arabicPeriod"/>
            </a:pPr>
            <a:r>
              <a:rPr lang="sr-Latn-RS" smtClean="0"/>
              <a:t>Koordinatni sistem i crtanje duži</a:t>
            </a:r>
          </a:p>
          <a:p>
            <a:pPr marL="514350" indent="-514350">
              <a:buFont typeface="Arial" panose="020B0604020202020204" pitchFamily="34" charset="0"/>
              <a:buAutoNum type="arabicPeriod"/>
            </a:pPr>
            <a:r>
              <a:rPr lang="sr-Latn-RS"/>
              <a:t>Crtanje pravougaonika, kvadrata i mnogouglova</a:t>
            </a:r>
          </a:p>
          <a:p>
            <a:pPr marL="514350" indent="-514350">
              <a:buFont typeface="Arial" panose="020B0604020202020204" pitchFamily="34" charset="0"/>
              <a:buAutoNum type="arabicPeriod"/>
            </a:pPr>
            <a:r>
              <a:rPr lang="sr-Latn-RS"/>
              <a:t>Crtanje krugova, elipsi i </a:t>
            </a:r>
            <a:r>
              <a:rPr lang="sr-Latn-RS" smtClean="0"/>
              <a:t>lukova</a:t>
            </a:r>
          </a:p>
          <a:p>
            <a:pPr marL="514350" indent="-514350">
              <a:buAutoNum type="arabicPeriod"/>
            </a:pPr>
            <a:r>
              <a:rPr lang="sr-Latn-RS" smtClean="0"/>
              <a:t>Struktura </a:t>
            </a:r>
            <a:r>
              <a:rPr lang="sr-Latn-RS"/>
              <a:t>Pygame </a:t>
            </a:r>
            <a:r>
              <a:rPr lang="sr-Latn-RS" smtClean="0"/>
              <a:t>programa, podešavanje boja i generisanje slučajnih vrednosti</a:t>
            </a:r>
          </a:p>
          <a:p>
            <a:pPr marL="514350" indent="-514350">
              <a:buAutoNum type="arabicPeriod"/>
            </a:pPr>
            <a:r>
              <a:rPr lang="sr-Latn-RS" smtClean="0"/>
              <a:t>Prikaz slike i ispisivanje teksta u Pygame-u </a:t>
            </a:r>
          </a:p>
          <a:p>
            <a:pPr marL="514350" indent="-514350">
              <a:buAutoNum type="arabicPeriod"/>
            </a:pPr>
            <a:endParaRPr lang="sr-Latn-RS"/>
          </a:p>
        </p:txBody>
      </p:sp>
      <p:sp>
        <p:nvSpPr>
          <p:cNvPr id="4" name="Content Placeholder 3"/>
          <p:cNvSpPr>
            <a:spLocks noGrp="1"/>
          </p:cNvSpPr>
          <p:nvPr>
            <p:ph sz="half" idx="2"/>
          </p:nvPr>
        </p:nvSpPr>
        <p:spPr/>
        <p:txBody>
          <a:bodyPr>
            <a:normAutofit fontScale="92500"/>
          </a:bodyPr>
          <a:lstStyle/>
          <a:p>
            <a:pPr marL="0" indent="0">
              <a:buNone/>
            </a:pPr>
            <a:r>
              <a:rPr lang="sr-Latn-RS" smtClean="0"/>
              <a:t>7. Crtanje grafike korištenjem petlji i kombinovanje raznih geometrijskih oblika</a:t>
            </a:r>
          </a:p>
          <a:p>
            <a:pPr marL="0" indent="0">
              <a:buNone/>
            </a:pPr>
            <a:r>
              <a:rPr lang="sr-Latn-RS" smtClean="0"/>
              <a:t>8. Animacije i simulacije</a:t>
            </a:r>
          </a:p>
          <a:p>
            <a:pPr marL="0" indent="0">
              <a:buNone/>
            </a:pPr>
            <a:r>
              <a:rPr lang="sr-Latn-RS" smtClean="0"/>
              <a:t>9. Jednostavne igrice</a:t>
            </a:r>
          </a:p>
          <a:p>
            <a:pPr marL="0" indent="0">
              <a:buNone/>
            </a:pPr>
            <a:r>
              <a:rPr lang="sr-Latn-RS" smtClean="0"/>
              <a:t>10. Reagovanje na događaje sa miša ili tastature</a:t>
            </a:r>
          </a:p>
          <a:p>
            <a:pPr marL="0" indent="0">
              <a:buNone/>
            </a:pPr>
            <a:r>
              <a:rPr lang="sr-Latn-RS" smtClean="0"/>
              <a:t>11.</a:t>
            </a:r>
            <a:r>
              <a:rPr lang="sr-Latn-RS"/>
              <a:t> Jednostavne </a:t>
            </a:r>
            <a:r>
              <a:rPr lang="sr-Latn-RS" smtClean="0"/>
              <a:t>igrice</a:t>
            </a:r>
          </a:p>
          <a:p>
            <a:pPr marL="0" indent="0">
              <a:buNone/>
            </a:pPr>
            <a:r>
              <a:rPr lang="sr-Latn-RS" smtClean="0"/>
              <a:t>12.</a:t>
            </a:r>
            <a:r>
              <a:rPr lang="sr-Latn-RS"/>
              <a:t> Jednostavne igrice</a:t>
            </a:r>
          </a:p>
        </p:txBody>
      </p:sp>
    </p:spTree>
    <p:extLst>
      <p:ext uri="{BB962C8B-B14F-4D97-AF65-F5344CB8AC3E}">
        <p14:creationId xmlns:p14="http://schemas.microsoft.com/office/powerpoint/2010/main" val="406136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57375"/>
            <a:ext cx="10515600" cy="1325563"/>
          </a:xfrm>
        </p:spPr>
        <p:txBody>
          <a:bodyPr>
            <a:normAutofit/>
          </a:bodyPr>
          <a:lstStyle/>
          <a:p>
            <a:pPr algn="ctr"/>
            <a:r>
              <a:rPr lang="sr-Latn-RS" sz="6000" b="1" smtClean="0">
                <a:effectLst>
                  <a:outerShdw blurRad="38100" dist="38100" dir="2700000" algn="tl">
                    <a:srgbClr val="000000">
                      <a:alpha val="43137"/>
                    </a:srgbClr>
                  </a:outerShdw>
                </a:effectLst>
              </a:rPr>
              <a:t>Edukativni centar PROcoding</a:t>
            </a:r>
            <a:endParaRPr lang="sr-Latn-RS" sz="6000" b="1">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8499" y="1690688"/>
            <a:ext cx="4351338" cy="4351338"/>
          </a:xfrm>
        </p:spPr>
      </p:pic>
      <p:sp>
        <p:nvSpPr>
          <p:cNvPr id="6" name="Content Placeholder 5"/>
          <p:cNvSpPr>
            <a:spLocks noGrp="1"/>
          </p:cNvSpPr>
          <p:nvPr>
            <p:ph sz="half" idx="2"/>
          </p:nvPr>
        </p:nvSpPr>
        <p:spPr>
          <a:xfrm>
            <a:off x="4829577" y="1892963"/>
            <a:ext cx="6697015" cy="3464648"/>
          </a:xfrm>
        </p:spPr>
        <p:txBody>
          <a:bodyPr>
            <a:normAutofit fontScale="25000" lnSpcReduction="20000"/>
          </a:bodyPr>
          <a:lstStyle/>
          <a:p>
            <a:r>
              <a:rPr lang="sr-Latn-RS" sz="14400" b="1"/>
              <a:t>Ko smo mi?</a:t>
            </a:r>
            <a:endParaRPr lang="sr-Latn-RS" sz="14400"/>
          </a:p>
          <a:p>
            <a:r>
              <a:rPr lang="sr-Latn-RS" sz="8000"/>
              <a:t>Mi smo tim iskusnih predavača. Naši predavači su visoko kvalifikovani i imaju iskustva u radu sa decom. Neki od nas imaju više od 20 godina iskustva na polju edukacije u oblasti IT-a. U našim redovima imamo doktora nauka, magistra, mastere i diplomirane stručnjake. Fokusirani smo na edukaciju predškolske i školske dece, ali imamo i nekoliko kurseva za odrasle. Uspešno sarađujemo i sa firmama i vršimo obuku njihovih zaposlenih. Naš tim je agilan u praćenju i primeni najnovijih tehnologija. Koristimo najsavremenije pristupe obrazovanju. Aktivno pratimo i potrebe zaposlenih i nudimo kurseve koji im pomažu da steknu neophodna računarska znanja koja su im neophodna za dalje napredovanje</a:t>
            </a:r>
            <a:r>
              <a:rPr lang="sr-Latn-RS" sz="8000" smtClean="0"/>
              <a:t>.</a:t>
            </a:r>
          </a:p>
          <a:p>
            <a:pPr marL="0" indent="0">
              <a:buNone/>
            </a:pPr>
            <a:r>
              <a:rPr lang="sr-Latn-RS"/>
              <a:t/>
            </a:r>
            <a:br>
              <a:rPr lang="sr-Latn-RS"/>
            </a:br>
            <a:endParaRPr lang="sr-Latn-RS"/>
          </a:p>
        </p:txBody>
      </p:sp>
      <p:sp>
        <p:nvSpPr>
          <p:cNvPr id="3" name="TextBox 2"/>
          <p:cNvSpPr txBox="1"/>
          <p:nvPr/>
        </p:nvSpPr>
        <p:spPr>
          <a:xfrm>
            <a:off x="2283853" y="5508783"/>
            <a:ext cx="7624293" cy="830997"/>
          </a:xfrm>
          <a:prstGeom prst="rect">
            <a:avLst/>
          </a:prstGeom>
          <a:noFill/>
        </p:spPr>
        <p:txBody>
          <a:bodyPr wrap="square" rtlCol="0">
            <a:spAutoFit/>
          </a:bodyPr>
          <a:lstStyle/>
          <a:p>
            <a:pPr algn="ctr"/>
            <a:r>
              <a:rPr lang="sr-Latn-RS" sz="4800" b="1">
                <a:effectLst>
                  <a:outerShdw blurRad="38100" dist="38100" dir="2700000" algn="tl">
                    <a:srgbClr val="000000">
                      <a:alpha val="43137"/>
                    </a:srgbClr>
                  </a:outerShdw>
                </a:effectLst>
              </a:rPr>
              <a:t>https://www.procoding.rs/</a:t>
            </a:r>
          </a:p>
        </p:txBody>
      </p:sp>
      <p:sp>
        <p:nvSpPr>
          <p:cNvPr id="5" name="Date Placeholder 4"/>
          <p:cNvSpPr>
            <a:spLocks noGrp="1"/>
          </p:cNvSpPr>
          <p:nvPr>
            <p:ph type="dt" sz="half" idx="10"/>
          </p:nvPr>
        </p:nvSpPr>
        <p:spPr/>
        <p:txBody>
          <a:bodyPr/>
          <a:lstStyle/>
          <a:p>
            <a:fld id="{181C403B-A93C-47D3-B5A9-2C649B2895D4}" type="datetime1">
              <a:rPr lang="en-US" smtClean="0"/>
              <a:t>12/22/2020</a:t>
            </a:fld>
            <a:endParaRPr lang="sr-Latn-RS"/>
          </a:p>
        </p:txBody>
      </p:sp>
      <p:sp>
        <p:nvSpPr>
          <p:cNvPr id="8" name="Footer Placeholder 7"/>
          <p:cNvSpPr>
            <a:spLocks noGrp="1"/>
          </p:cNvSpPr>
          <p:nvPr>
            <p:ph type="ftr" sz="quarter" idx="11"/>
          </p:nvPr>
        </p:nvSpPr>
        <p:spPr/>
        <p:txBody>
          <a:bodyPr/>
          <a:lstStyle/>
          <a:p>
            <a:r>
              <a:rPr lang="sr-Latn-RS" smtClean="0"/>
              <a:t>Nastavnik Informatike i računarstva dipl.ing. Sead Gicić</a:t>
            </a:r>
            <a:endParaRPr lang="sr-Latn-RS"/>
          </a:p>
        </p:txBody>
      </p:sp>
      <p:sp>
        <p:nvSpPr>
          <p:cNvPr id="9" name="Slide Number Placeholder 8"/>
          <p:cNvSpPr>
            <a:spLocks noGrp="1"/>
          </p:cNvSpPr>
          <p:nvPr>
            <p:ph type="sldNum" sz="quarter" idx="12"/>
          </p:nvPr>
        </p:nvSpPr>
        <p:spPr/>
        <p:txBody>
          <a:bodyPr/>
          <a:lstStyle/>
          <a:p>
            <a:fld id="{E3FF8C26-29A3-4591-9064-23FE9B9A32C8}" type="slidenum">
              <a:rPr lang="sr-Latn-RS" smtClean="0"/>
              <a:t>4</a:t>
            </a:fld>
            <a:endParaRPr lang="sr-Latn-RS"/>
          </a:p>
        </p:txBody>
      </p:sp>
    </p:spTree>
    <p:extLst>
      <p:ext uri="{BB962C8B-B14F-4D97-AF65-F5344CB8AC3E}">
        <p14:creationId xmlns:p14="http://schemas.microsoft.com/office/powerpoint/2010/main" val="153362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a:effectLst>
                  <a:outerShdw blurRad="38100" dist="38100" dir="2700000" algn="tl">
                    <a:srgbClr val="000000">
                      <a:alpha val="43137"/>
                    </a:srgbClr>
                  </a:outerShdw>
                </a:effectLst>
              </a:rPr>
              <a:t>Šta je PyGame?</a:t>
            </a:r>
          </a:p>
        </p:txBody>
      </p:sp>
      <p:sp>
        <p:nvSpPr>
          <p:cNvPr id="4" name="Content Placeholder 3"/>
          <p:cNvSpPr>
            <a:spLocks noGrp="1"/>
          </p:cNvSpPr>
          <p:nvPr>
            <p:ph sz="half" idx="1"/>
          </p:nvPr>
        </p:nvSpPr>
        <p:spPr/>
        <p:txBody>
          <a:bodyPr/>
          <a:lstStyle/>
          <a:p>
            <a:r>
              <a:rPr lang="en-GB" err="1" smtClean="0"/>
              <a:t>PyGame</a:t>
            </a:r>
            <a:r>
              <a:rPr lang="en-GB" smtClean="0"/>
              <a:t> je </a:t>
            </a:r>
            <a:r>
              <a:rPr lang="en-GB" err="1" smtClean="0"/>
              <a:t>grafi</a:t>
            </a:r>
            <a:r>
              <a:rPr lang="sr-Latn-RS" smtClean="0"/>
              <a:t>čka biblioteka naparavljena za kreiranje 2D igrica u Python-u, podržava rad sa grafikom i zvukom, crtaju se 2D figure, animacije i simulacije. Biblioteka </a:t>
            </a:r>
            <a:r>
              <a:rPr lang="sr-Latn-RS" smtClean="0">
                <a:effectLst>
                  <a:outerShdw blurRad="38100" dist="38100" dir="2700000" algn="tl">
                    <a:srgbClr val="000000">
                      <a:alpha val="43137"/>
                    </a:srgbClr>
                  </a:outerShdw>
                </a:effectLst>
              </a:rPr>
              <a:t>PyGame </a:t>
            </a:r>
            <a:r>
              <a:rPr lang="sr-Latn-RS" smtClean="0"/>
              <a:t>sadrži brojne funkcije koje programerima olakšavaju pisanje koda</a:t>
            </a:r>
            <a:endParaRPr lang="sr-Latn-R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5231" y="1690688"/>
            <a:ext cx="5181600" cy="1533017"/>
          </a:xfrm>
        </p:spPr>
      </p:pic>
    </p:spTree>
    <p:extLst>
      <p:ext uri="{BB962C8B-B14F-4D97-AF65-F5344CB8AC3E}">
        <p14:creationId xmlns:p14="http://schemas.microsoft.com/office/powerpoint/2010/main" val="247741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O biblioteci</a:t>
            </a:r>
            <a:endParaRPr lang="sr-Latn-RS"/>
          </a:p>
        </p:txBody>
      </p:sp>
      <p:sp>
        <p:nvSpPr>
          <p:cNvPr id="3" name="Content Placeholder 2"/>
          <p:cNvSpPr>
            <a:spLocks noGrp="1"/>
          </p:cNvSpPr>
          <p:nvPr>
            <p:ph sz="half" idx="1"/>
          </p:nvPr>
        </p:nvSpPr>
        <p:spPr/>
        <p:txBody>
          <a:bodyPr>
            <a:normAutofit lnSpcReduction="10000"/>
          </a:bodyPr>
          <a:lstStyle/>
          <a:p>
            <a:pPr marL="0" indent="0">
              <a:buNone/>
            </a:pPr>
            <a:r>
              <a:rPr lang="ru-RU"/>
              <a:t/>
            </a:r>
            <a:br>
              <a:rPr lang="ru-RU"/>
            </a:br>
            <a:r>
              <a:rPr lang="sr-Latn-RS"/>
              <a:t>Biblioteka PyGame se razvija još od ranih 2000. godina. Sami autori kažu da nije u pitanju najbolja biblioteka za programiranje igara (nije ni druga, pa ni treća po kvalitetu), ali glavna prednost joj je to što je veoma jednostavna za korišćenje i zgodna je za učenje programiranja kroz interesantan svet računarske grafike i računarskih igara.</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543969"/>
            <a:ext cx="5181600" cy="2914650"/>
          </a:xfrm>
        </p:spPr>
      </p:pic>
    </p:spTree>
    <p:extLst>
      <p:ext uri="{BB962C8B-B14F-4D97-AF65-F5344CB8AC3E}">
        <p14:creationId xmlns:p14="http://schemas.microsoft.com/office/powerpoint/2010/main" val="3942191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sr-Latn-RS" sz="5400" b="1"/>
              <a:t>RAČUNARSKA ANIMACIJA</a:t>
            </a:r>
            <a:endParaRPr lang="en-US" sz="5400" b="1"/>
          </a:p>
        </p:txBody>
      </p:sp>
      <p:sp>
        <p:nvSpPr>
          <p:cNvPr id="8" name="Content Placeholder 7"/>
          <p:cNvSpPr>
            <a:spLocks noGrp="1"/>
          </p:cNvSpPr>
          <p:nvPr>
            <p:ph sz="half" idx="1"/>
          </p:nvPr>
        </p:nvSpPr>
        <p:spPr/>
        <p:txBody>
          <a:bodyPr/>
          <a:lstStyle/>
          <a:p>
            <a:r>
              <a:rPr lang="sr-Latn-RS" smtClean="0"/>
              <a:t>Računarska animacija je umetnost stvaranja pokretnih slika pomoću računara.</a:t>
            </a:r>
          </a:p>
          <a:p>
            <a:r>
              <a:rPr lang="sr-Latn-RS" smtClean="0"/>
              <a:t>Računarska animacija je podoblast računarske grafike</a:t>
            </a:r>
            <a:endParaRPr lang="en-US"/>
          </a:p>
        </p:txBody>
      </p:sp>
      <p:pic>
        <p:nvPicPr>
          <p:cNvPr id="10" name="Content Placeholder 9" descr="silja-plese-animacija.gif"/>
          <p:cNvPicPr>
            <a:picLocks noGrp="1" noChangeAspect="1"/>
          </p:cNvPicPr>
          <p:nvPr>
            <p:ph sz="half" idx="2"/>
          </p:nvPr>
        </p:nvPicPr>
        <p:blipFill>
          <a:blip r:embed="rId2"/>
          <a:stretch>
            <a:fillRect/>
          </a:stretch>
        </p:blipFill>
        <p:spPr>
          <a:xfrm>
            <a:off x="7000875" y="2601120"/>
            <a:ext cx="2381250" cy="2524125"/>
          </a:xfrm>
        </p:spPr>
      </p:pic>
      <p:sp>
        <p:nvSpPr>
          <p:cNvPr id="4" name="Date Placeholder 3"/>
          <p:cNvSpPr>
            <a:spLocks noGrp="1"/>
          </p:cNvSpPr>
          <p:nvPr>
            <p:ph type="dt" sz="half" idx="10"/>
          </p:nvPr>
        </p:nvSpPr>
        <p:spPr/>
        <p:txBody>
          <a:bodyPr/>
          <a:lstStyle/>
          <a:p>
            <a:fld id="{B4E58B27-7E78-463C-8864-B94BF797A78F}" type="datetime1">
              <a:rPr lang="sr-Latn-RS" smtClean="0"/>
              <a:pPr/>
              <a:t>22.12.2020.</a:t>
            </a:fld>
            <a:endParaRPr lang="en-US"/>
          </a:p>
        </p:txBody>
      </p:sp>
      <p:sp>
        <p:nvSpPr>
          <p:cNvPr id="6" name="Footer Placeholder 5"/>
          <p:cNvSpPr>
            <a:spLocks noGrp="1"/>
          </p:cNvSpPr>
          <p:nvPr>
            <p:ph type="ftr" sz="quarter" idx="11"/>
          </p:nvPr>
        </p:nvSpPr>
        <p:spPr/>
        <p:txBody>
          <a:bodyPr/>
          <a:lstStyle/>
          <a:p>
            <a:r>
              <a:rPr lang="en-US" smtClean="0"/>
              <a:t>Nastavnik Informatike i računarstva dipl.ing. Sead Gicić</a:t>
            </a:r>
            <a:endParaRPr lang="en-US"/>
          </a:p>
        </p:txBody>
      </p:sp>
      <p:sp>
        <p:nvSpPr>
          <p:cNvPr id="5" name="Slide Number Placeholder 4"/>
          <p:cNvSpPr>
            <a:spLocks noGrp="1"/>
          </p:cNvSpPr>
          <p:nvPr>
            <p:ph type="sldNum" sz="quarter" idx="12"/>
          </p:nvPr>
        </p:nvSpPr>
        <p:spPr/>
        <p:txBody>
          <a:bodyPr/>
          <a:lstStyle/>
          <a:p>
            <a:fld id="{10798DA4-C7EF-4BEB-938A-6388CE3E7473}" type="slidenum">
              <a:rPr lang="en-US" smtClean="0"/>
              <a:pPr/>
              <a:t>7</a:t>
            </a:fld>
            <a:endParaRPr lang="en-US"/>
          </a:p>
        </p:txBody>
      </p:sp>
    </p:spTree>
    <p:extLst>
      <p:ext uri="{BB962C8B-B14F-4D97-AF65-F5344CB8AC3E}">
        <p14:creationId xmlns:p14="http://schemas.microsoft.com/office/powerpoint/2010/main" val="374209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6000" b="1" smtClean="0">
                <a:effectLst>
                  <a:outerShdw blurRad="38100" dist="38100" dir="2700000" algn="tl">
                    <a:srgbClr val="000000">
                      <a:alpha val="43137"/>
                    </a:srgbClr>
                  </a:outerShdw>
                </a:effectLst>
              </a:rPr>
              <a:t>Primer animacije</a:t>
            </a:r>
            <a:endParaRPr lang="sr-Latn-RS" sz="6000" b="1">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sr-Latn-RS" smtClean="0"/>
              <a:t>Najavna špica drugog dnevnika na RTS-u</a:t>
            </a:r>
            <a:endParaRPr lang="sr-Latn-RS"/>
          </a:p>
        </p:txBody>
      </p:sp>
      <p:pic>
        <p:nvPicPr>
          <p:cNvPr id="5" name="RTS ŠPICA">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6172200" y="2057400"/>
            <a:ext cx="5181600" cy="3886200"/>
          </a:xfrm>
        </p:spPr>
      </p:pic>
    </p:spTree>
    <p:extLst>
      <p:ext uri="{BB962C8B-B14F-4D97-AF65-F5344CB8AC3E}">
        <p14:creationId xmlns:p14="http://schemas.microsoft.com/office/powerpoint/2010/main" val="2969739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5400" b="1" smtClean="0">
                <a:effectLst>
                  <a:outerShdw blurRad="38100" dist="38100" dir="2700000" algn="tl">
                    <a:srgbClr val="000000">
                      <a:alpha val="43137"/>
                    </a:srgbClr>
                  </a:outerShdw>
                </a:effectLst>
              </a:rPr>
              <a:t>Simulacija rada raznih uređaja</a:t>
            </a:r>
            <a:endParaRPr lang="sr-Latn-RS" sz="5400" b="1">
              <a:effectLst>
                <a:outerShdw blurRad="38100" dist="38100" dir="2700000" algn="tl">
                  <a:srgbClr val="000000">
                    <a:alpha val="43137"/>
                  </a:srgbClr>
                </a:outerShdw>
              </a:effectLst>
            </a:endParaRPr>
          </a:p>
        </p:txBody>
      </p:sp>
      <p:pic>
        <p:nvPicPr>
          <p:cNvPr id="15" name="Content Placeholder 14"/>
          <p:cNvPicPr>
            <a:picLocks noGrp="1" noChangeAspect="1"/>
          </p:cNvPicPr>
          <p:nvPr>
            <p:ph sz="half" idx="2"/>
          </p:nvPr>
        </p:nvPicPr>
        <p:blipFill>
          <a:blip r:embed="rId2"/>
          <a:stretch>
            <a:fillRect/>
          </a:stretch>
        </p:blipFill>
        <p:spPr>
          <a:xfrm>
            <a:off x="6710019" y="1825625"/>
            <a:ext cx="4105961" cy="4351338"/>
          </a:xfrm>
          <a:prstGeom prst="rect">
            <a:avLst/>
          </a:prstGeom>
        </p:spPr>
      </p:pic>
      <p:pic>
        <p:nvPicPr>
          <p:cNvPr id="11" name="Content Placeholder 10"/>
          <p:cNvPicPr>
            <a:picLocks noGrp="1" noChangeAspect="1"/>
          </p:cNvPicPr>
          <p:nvPr>
            <p:ph sz="half" idx="1"/>
          </p:nvPr>
        </p:nvPicPr>
        <p:blipFill>
          <a:blip r:embed="rId3"/>
          <a:stretch>
            <a:fillRect/>
          </a:stretch>
        </p:blipFill>
        <p:spPr>
          <a:xfrm>
            <a:off x="1376019" y="1825625"/>
            <a:ext cx="4105961" cy="4351338"/>
          </a:xfrm>
          <a:prstGeom prst="rect">
            <a:avLst/>
          </a:prstGeom>
        </p:spPr>
      </p:pic>
    </p:spTree>
    <p:extLst>
      <p:ext uri="{BB962C8B-B14F-4D97-AF65-F5344CB8AC3E}">
        <p14:creationId xmlns:p14="http://schemas.microsoft.com/office/powerpoint/2010/main" val="1569019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1292</Words>
  <Application>Microsoft Office PowerPoint</Application>
  <PresentationFormat>Widescreen</PresentationFormat>
  <Paragraphs>242</Paragraphs>
  <Slides>33</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Consolas</vt:lpstr>
      <vt:lpstr>Roboto</vt:lpstr>
      <vt:lpstr>Office Theme</vt:lpstr>
      <vt:lpstr>PyGame - programiranje 2D grafike, animacija, simulacija i igrica u Python-u</vt:lpstr>
      <vt:lpstr>D O B R O D O Š L I </vt:lpstr>
      <vt:lpstr>PREDAVAČ</vt:lpstr>
      <vt:lpstr>Edukativni centar PROcoding</vt:lpstr>
      <vt:lpstr>Šta je PyGame?</vt:lpstr>
      <vt:lpstr>O biblioteci</vt:lpstr>
      <vt:lpstr>RAČUNARSKA ANIMACIJA</vt:lpstr>
      <vt:lpstr>Primer animacije</vt:lpstr>
      <vt:lpstr>Simulacija rada raznih uređaja</vt:lpstr>
      <vt:lpstr>Igrice</vt:lpstr>
      <vt:lpstr>Da li je neophodno znanje Python-a???</vt:lpstr>
      <vt:lpstr>INSTALACIJA </vt:lpstr>
      <vt:lpstr>Instalacija Python-a</vt:lpstr>
      <vt:lpstr>Početna stranica</vt:lpstr>
      <vt:lpstr>Pokretanje instalacije</vt:lpstr>
      <vt:lpstr>Instalacija u toku</vt:lpstr>
      <vt:lpstr>Završetak instalacije</vt:lpstr>
      <vt:lpstr>Pokretanje IDLE</vt:lpstr>
      <vt:lpstr>Instalacija PyGame-a</vt:lpstr>
      <vt:lpstr>PowerPoint Presentation</vt:lpstr>
      <vt:lpstr>Pokretanje komandne linije</vt:lpstr>
      <vt:lpstr>Pokretanje komandne linije u windows 10 </vt:lpstr>
      <vt:lpstr>Alternativna komanda</vt:lpstr>
      <vt:lpstr>KORACI U REALIZACIJI PROGRAMA</vt:lpstr>
      <vt:lpstr>PRIMER PROGRAMA</vt:lpstr>
      <vt:lpstr>Koordinatni sistem</vt:lpstr>
      <vt:lpstr>Naredbe u PyGame-u</vt:lpstr>
      <vt:lpstr>KORACI U REALIZACIJI ANIMACIJE ILI IGRICE</vt:lpstr>
      <vt:lpstr>Боје</vt:lpstr>
      <vt:lpstr>TIPIČNE STRUKTURE PROGRAMA</vt:lpstr>
      <vt:lpstr>Neke od naredbi</vt:lpstr>
      <vt:lpstr>Sunce i oblak</vt:lpstr>
      <vt:lpstr>Plan rada</vt:lpstr>
    </vt:vector>
  </TitlesOfParts>
  <Company>rg-adguard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PyGame</dc:title>
  <dc:creator>Admin</dc:creator>
  <cp:lastModifiedBy>Admin</cp:lastModifiedBy>
  <cp:revision>42</cp:revision>
  <dcterms:created xsi:type="dcterms:W3CDTF">2020-12-03T20:54:55Z</dcterms:created>
  <dcterms:modified xsi:type="dcterms:W3CDTF">2020-12-22T17:45:50Z</dcterms:modified>
</cp:coreProperties>
</file>