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2" r:id="rId3"/>
    <p:sldId id="263" r:id="rId4"/>
    <p:sldId id="257" r:id="rId5"/>
    <p:sldId id="258" r:id="rId6"/>
    <p:sldId id="259" r:id="rId7"/>
    <p:sldId id="260" r:id="rId8"/>
    <p:sldId id="261" r:id="rId9"/>
    <p:sldId id="264" r:id="rId10"/>
    <p:sldId id="274" r:id="rId11"/>
    <p:sldId id="288" r:id="rId12"/>
    <p:sldId id="265" r:id="rId13"/>
    <p:sldId id="269" r:id="rId14"/>
    <p:sldId id="276" r:id="rId15"/>
    <p:sldId id="277" r:id="rId16"/>
    <p:sldId id="287" r:id="rId17"/>
    <p:sldId id="279" r:id="rId18"/>
    <p:sldId id="280" r:id="rId19"/>
    <p:sldId id="281" r:id="rId20"/>
    <p:sldId id="278" r:id="rId21"/>
    <p:sldId id="283" r:id="rId22"/>
    <p:sldId id="284" r:id="rId23"/>
    <p:sldId id="286" r:id="rId24"/>
    <p:sldId id="267" r:id="rId25"/>
    <p:sldId id="268" r:id="rId26"/>
    <p:sldId id="266" r:id="rId27"/>
    <p:sldId id="270" r:id="rId28"/>
    <p:sldId id="271" r:id="rId29"/>
    <p:sldId id="272" r:id="rId30"/>
    <p:sldId id="273" r:id="rId31"/>
    <p:sldId id="275" r:id="rId3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B2054-33CB-4010-892A-20E1E65F648F}" type="datetimeFigureOut">
              <a:rPr lang="sr-Latn-RS" smtClean="0"/>
              <a:t>2.10.2020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593C6-50C4-48D5-AE4B-03FE1E292A7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40656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593C6-50C4-48D5-AE4B-03FE1E292A71}" type="slidenum">
              <a:rPr lang="sr-Latn-RS" smtClean="0"/>
              <a:t>15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34756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E93C-F18E-4D72-8ED2-AF87625001D8}" type="datetime1">
              <a:rPr lang="en-US" smtClean="0"/>
              <a:t>10/2/2020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Nastavnik Informatike i računarstva dipl.ing. Sead Gicić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8C26-29A3-4591-9064-23FE9B9A32C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30467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9CEF-956D-461F-BA3B-E034FD78049B}" type="datetime1">
              <a:rPr lang="en-US" smtClean="0"/>
              <a:t>10/2/2020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Nastavnik Informatike i računarstva dipl.ing. Sead Gicić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8C26-29A3-4591-9064-23FE9B9A32C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40152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6A7-86E7-4CC2-A413-BC6F3D8236C8}" type="datetime1">
              <a:rPr lang="en-US" smtClean="0"/>
              <a:t>10/2/2020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Nastavnik Informatike i računarstva dipl.ing. Sead Gicić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8C26-29A3-4591-9064-23FE9B9A32C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96150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523B2-8B67-441E-9451-C9D241715AC7}" type="datetime1">
              <a:rPr lang="en-US" altLang="sr-Latn-RS" smtClean="0"/>
              <a:t>10/2/2020</a:t>
            </a:fld>
            <a:endParaRPr lang="en-US" altLang="sr-Latn-R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sr-Latn-RS"/>
              <a:t>Nastavnik Informatike i računarstva dipl.ing. Sead Gicić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DE741-9160-46E0-842E-CD0283B2C3C7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354618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29C34-879A-4907-AD1F-B214094D0DE5}" type="datetime1">
              <a:rPr lang="en-US" smtClean="0"/>
              <a:t>10/2/2020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Nastavnik Informatike i računarstva dipl.ing. Sead Gicić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8C26-29A3-4591-9064-23FE9B9A32C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95159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51BC4-0FA3-4380-8D91-688DE5DD8E13}" type="datetime1">
              <a:rPr lang="en-US" smtClean="0"/>
              <a:t>10/2/2020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Nastavnik Informatike i računarstva dipl.ing. Sead Gicić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8C26-29A3-4591-9064-23FE9B9A32C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96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C7C93-1CCD-4151-A81C-A986018AD161}" type="datetime1">
              <a:rPr lang="en-US" smtClean="0"/>
              <a:t>10/2/2020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Nastavnik Informatike i računarstva dipl.ing. Sead Gicić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8C26-29A3-4591-9064-23FE9B9A32C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35661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923B1-9B68-431E-9E6A-6572876F1CF6}" type="datetime1">
              <a:rPr lang="en-US" smtClean="0"/>
              <a:t>10/2/2020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Nastavnik Informatike i računarstva dipl.ing. Sead Gicić</a:t>
            </a:r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8C26-29A3-4591-9064-23FE9B9A32C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68758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64117-11E0-4264-97F3-6E30C4FEF9B4}" type="datetime1">
              <a:rPr lang="en-US" smtClean="0"/>
              <a:t>10/2/2020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Nastavnik Informatike i računarstva dipl.ing. Sead Gicić</a:t>
            </a:r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8C26-29A3-4591-9064-23FE9B9A32C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36375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B9837-7261-437C-AD20-CCB0C356AC5A}" type="datetime1">
              <a:rPr lang="en-US" smtClean="0"/>
              <a:t>10/2/2020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Nastavnik Informatike i računarstva dipl.ing. Sead Gicić</a:t>
            </a:r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8C26-29A3-4591-9064-23FE9B9A32C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92033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FB3B-C96C-43B7-BEEA-8AD5657B4311}" type="datetime1">
              <a:rPr lang="en-US" smtClean="0"/>
              <a:t>10/2/2020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Nastavnik Informatike i računarstva dipl.ing. Sead Gicić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8C26-29A3-4591-9064-23FE9B9A32C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65485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87C50-C6BA-435A-8152-05221D3E1C1A}" type="datetime1">
              <a:rPr lang="en-US" smtClean="0"/>
              <a:t>10/2/2020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Nastavnik Informatike i računarstva dipl.ing. Sead Gicić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8C26-29A3-4591-9064-23FE9B9A32C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02473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5E984-C6B9-4A79-9420-F2442EC944B1}" type="datetime1">
              <a:rPr lang="en-US" smtClean="0"/>
              <a:t>10/2/2020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Latn-RS" smtClean="0"/>
              <a:t>Nastavnik Informatike i računarstva dipl.ing. Sead Gicić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F8C26-29A3-4591-9064-23FE9B9A32C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3863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ython.org/downloads/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6573" y="4239051"/>
            <a:ext cx="9144000" cy="2387600"/>
          </a:xfrm>
        </p:spPr>
        <p:txBody>
          <a:bodyPr>
            <a:noAutofit/>
          </a:bodyPr>
          <a:lstStyle/>
          <a:p>
            <a:r>
              <a:rPr lang="sr-Latn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Latn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Latn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Latn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Latn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Latn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R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Besplatan </a:t>
            </a:r>
            <a:r>
              <a:rPr lang="sr-Latn-R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kurs </a:t>
            </a:r>
            <a:r>
              <a:rPr lang="sr-Latn-R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Python-a </a:t>
            </a:r>
            <a:r>
              <a:rPr lang="sr-Latn-R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</a:t>
            </a:r>
            <a:r>
              <a:rPr lang="sr-Latn-R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učenike Novog Pazara, Raške, Sjenice i Tutina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EA1C-D8F0-4871-9986-ACE5E1E8F9BE}" type="datetime1">
              <a:rPr lang="en-US" smtClean="0"/>
              <a:t>10/2/2020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Nastavnik Informatike i računarstva dipl.ing. Sead Gicić</a:t>
            </a:r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8C26-29A3-4591-9064-23FE9B9A32C8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53145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Šta ćemo naučiti na kursu?</a:t>
            </a:r>
            <a:endParaRPr lang="sr-Latn-R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Šta je programiranje</a:t>
            </a:r>
          </a:p>
          <a:p>
            <a:r>
              <a:rPr lang="sr-Latn-RS" dirty="0" smtClean="0"/>
              <a:t>Šta su algoritmi</a:t>
            </a:r>
          </a:p>
          <a:p>
            <a:r>
              <a:rPr lang="sr-Latn-RS" dirty="0" smtClean="0"/>
              <a:t>Kako instalirati </a:t>
            </a:r>
            <a:r>
              <a:rPr lang="sr-Latn-RS" dirty="0" smtClean="0"/>
              <a:t>Python</a:t>
            </a:r>
          </a:p>
          <a:p>
            <a:r>
              <a:rPr lang="sr-Latn-RS" dirty="0" smtClean="0"/>
              <a:t>Aritmetički operatori</a:t>
            </a:r>
          </a:p>
          <a:p>
            <a:r>
              <a:rPr lang="sr-Latn-RS" dirty="0"/>
              <a:t>Računanje u Python-u</a:t>
            </a:r>
          </a:p>
          <a:p>
            <a:r>
              <a:rPr lang="sr-Latn-RS" dirty="0" smtClean="0"/>
              <a:t>Promenljive</a:t>
            </a:r>
          </a:p>
          <a:p>
            <a:r>
              <a:rPr lang="sr-Latn-RS" dirty="0" smtClean="0"/>
              <a:t>Tipovi podataka</a:t>
            </a:r>
          </a:p>
          <a:p>
            <a:r>
              <a:rPr lang="sr-Latn-RS" dirty="0" smtClean="0"/>
              <a:t>Funkcije input() i print()</a:t>
            </a:r>
          </a:p>
          <a:p>
            <a:endParaRPr lang="sr-Latn-R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Niske(stringovi)</a:t>
            </a:r>
          </a:p>
          <a:p>
            <a:r>
              <a:rPr lang="sr-Latn-RS" dirty="0" smtClean="0"/>
              <a:t>Operatori poređenja</a:t>
            </a:r>
          </a:p>
          <a:p>
            <a:r>
              <a:rPr lang="sr-Latn-RS" dirty="0" smtClean="0"/>
              <a:t>Grananje</a:t>
            </a:r>
          </a:p>
          <a:p>
            <a:r>
              <a:rPr lang="sr-Latn-RS" dirty="0" smtClean="0"/>
              <a:t>Ponavljanje u programu</a:t>
            </a:r>
          </a:p>
          <a:p>
            <a:r>
              <a:rPr lang="sr-Latn-RS" dirty="0" smtClean="0"/>
              <a:t>Petlja For</a:t>
            </a:r>
          </a:p>
          <a:p>
            <a:r>
              <a:rPr lang="sr-Latn-RS" dirty="0" smtClean="0"/>
              <a:t>Petlja While</a:t>
            </a:r>
          </a:p>
          <a:p>
            <a:r>
              <a:rPr lang="sr-Latn-RS" dirty="0" smtClean="0"/>
              <a:t>Funkcije</a:t>
            </a:r>
          </a:p>
          <a:p>
            <a:r>
              <a:rPr lang="sr-Latn-RS" dirty="0" smtClean="0"/>
              <a:t>Liste ???</a:t>
            </a:r>
            <a:endParaRPr lang="sr-Latn-R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14068-4696-4677-9CA3-6F5C6F29F843}" type="datetime1">
              <a:rPr lang="en-US" smtClean="0"/>
              <a:t>10/2/2020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Nastavnik Informatike i računarstva dipl.ing. Sead Gicić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8C26-29A3-4591-9064-23FE9B9A32C8}" type="slidenum">
              <a:rPr lang="sr-Latn-RS" smtClean="0"/>
              <a:t>10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13830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981200" y="154783"/>
            <a:ext cx="8229600" cy="733425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DANAŠNJI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RAČUNARI</a:t>
            </a:r>
            <a:endParaRPr lang="en-US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17412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584326" y="1125539"/>
            <a:ext cx="2663825" cy="150177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Nastavnik Informatike i računarstva dipl.ing. Sead Gicić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4355A-D828-45DE-A32B-3951A829FB01}" type="slidenum">
              <a:rPr lang="en-US" altLang="sr-Latn-RS" smtClean="0"/>
              <a:pPr>
                <a:defRPr/>
              </a:pPr>
              <a:t>11</a:t>
            </a:fld>
            <a:endParaRPr lang="en-US" altLang="sr-Latn-RS"/>
          </a:p>
        </p:txBody>
      </p:sp>
      <p:pic>
        <p:nvPicPr>
          <p:cNvPr id="17415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5888" y="1052514"/>
            <a:ext cx="1727200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0126" y="2720976"/>
            <a:ext cx="32035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415481" flipV="1">
            <a:off x="2217739" y="4610101"/>
            <a:ext cx="23336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22951" y="4424363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51826" y="2660651"/>
            <a:ext cx="24542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11736A-C3DA-423B-8921-4B121CF163DE}" type="datetime1">
              <a:rPr lang="en-US" altLang="sr-Latn-RS" smtClean="0"/>
              <a:t>10/2/2020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33884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703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Hardver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softver</a:t>
            </a:r>
            <a:r>
              <a:rPr lang="sr-Latn-R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Latn-R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r-Latn-R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133045" cy="3632200"/>
          </a:xfrm>
        </p:spPr>
        <p:txBody>
          <a:bodyPr/>
          <a:lstStyle/>
          <a:p>
            <a:r>
              <a:rPr lang="en-US" b="1" dirty="0" err="1"/>
              <a:t>Hardver</a:t>
            </a:r>
            <a:r>
              <a:rPr lang="en-US" dirty="0"/>
              <a:t> </a:t>
            </a:r>
            <a:r>
              <a:rPr lang="en-US" dirty="0" err="1"/>
              <a:t>čine</a:t>
            </a:r>
            <a:r>
              <a:rPr lang="en-US" dirty="0"/>
              <a:t> </a:t>
            </a:r>
            <a:r>
              <a:rPr lang="en-US" dirty="0" err="1"/>
              <a:t>delovi</a:t>
            </a:r>
            <a:r>
              <a:rPr lang="en-US" dirty="0"/>
              <a:t> </a:t>
            </a:r>
            <a:r>
              <a:rPr lang="en-US" dirty="0" err="1"/>
              <a:t>računara</a:t>
            </a:r>
            <a:r>
              <a:rPr lang="en-US" dirty="0"/>
              <a:t>, a </a:t>
            </a:r>
            <a:r>
              <a:rPr lang="en-US" b="1" dirty="0" err="1"/>
              <a:t>softver</a:t>
            </a:r>
            <a:r>
              <a:rPr lang="en-US" dirty="0"/>
              <a:t> </a:t>
            </a:r>
            <a:r>
              <a:rPr lang="en-US" dirty="0" err="1"/>
              <a:t>programi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računar</a:t>
            </a:r>
            <a:r>
              <a:rPr lang="en-US" dirty="0"/>
              <a:t> </a:t>
            </a:r>
            <a:r>
              <a:rPr lang="en-US" dirty="0" err="1"/>
              <a:t>izvršava</a:t>
            </a:r>
            <a:r>
              <a:rPr lang="en-US" dirty="0"/>
              <a:t>.</a:t>
            </a:r>
            <a:endParaRPr lang="sr-Latn-RS" dirty="0"/>
          </a:p>
        </p:txBody>
      </p:sp>
      <p:pic>
        <p:nvPicPr>
          <p:cNvPr id="5" name="hardver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28256" y="1996225"/>
            <a:ext cx="6153956" cy="3461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61226-93E5-494F-A78F-4ADAC32650C6}" type="datetime1">
              <a:rPr lang="en-US" smtClean="0"/>
              <a:t>10/2/2020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Nastavnik Informatike i računarstva dipl.ing. Sead Gicić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8C26-29A3-4591-9064-23FE9B9A32C8}" type="slidenum">
              <a:rPr lang="sr-Latn-RS" smtClean="0"/>
              <a:t>12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2892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34848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Šta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programiranje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šta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program?</a:t>
            </a:r>
            <a:r>
              <a:rPr lang="sr-Latn-R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Latn-R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r-Latn-R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7465" y="1690688"/>
            <a:ext cx="5236335" cy="4486275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Verovatno</a:t>
            </a:r>
            <a:r>
              <a:rPr lang="en-US" dirty="0"/>
              <a:t> </a:t>
            </a:r>
            <a:r>
              <a:rPr lang="en-US" dirty="0" err="1"/>
              <a:t>zvuči</a:t>
            </a:r>
            <a:r>
              <a:rPr lang="en-US" dirty="0"/>
              <a:t> </a:t>
            </a:r>
            <a:r>
              <a:rPr lang="en-US" dirty="0" err="1"/>
              <a:t>neverovatno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računar</a:t>
            </a:r>
            <a:r>
              <a:rPr lang="en-US" dirty="0"/>
              <a:t> je </a:t>
            </a:r>
            <a:r>
              <a:rPr lang="en-US" dirty="0" err="1"/>
              <a:t>mašina</a:t>
            </a:r>
            <a:r>
              <a:rPr lang="en-US" dirty="0"/>
              <a:t> </a:t>
            </a:r>
            <a:r>
              <a:rPr lang="en-US" dirty="0" err="1"/>
              <a:t>bez</a:t>
            </a:r>
            <a:r>
              <a:rPr lang="en-US" dirty="0"/>
              <a:t> </a:t>
            </a:r>
            <a:r>
              <a:rPr lang="en-US" dirty="0" err="1"/>
              <a:t>inteligencije</a:t>
            </a:r>
            <a:r>
              <a:rPr lang="en-US" dirty="0"/>
              <a:t>, on </a:t>
            </a:r>
            <a:r>
              <a:rPr lang="en-US" dirty="0" err="1"/>
              <a:t>izvršava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ono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mu je </a:t>
            </a:r>
            <a:r>
              <a:rPr lang="en-US" dirty="0" err="1" smtClean="0"/>
              <a:t>zadato</a:t>
            </a:r>
            <a:r>
              <a:rPr lang="sr-Latn-RS" dirty="0" smtClean="0"/>
              <a:t>.</a:t>
            </a:r>
          </a:p>
          <a:p>
            <a:r>
              <a:rPr lang="en-US" dirty="0" err="1" smtClean="0"/>
              <a:t>Kako</a:t>
            </a:r>
            <a:r>
              <a:rPr lang="en-US" dirty="0" smtClean="0"/>
              <a:t> </a:t>
            </a:r>
            <a:r>
              <a:rPr lang="en-US" dirty="0" err="1"/>
              <a:t>računar</a:t>
            </a:r>
            <a:r>
              <a:rPr lang="en-US" dirty="0"/>
              <a:t> </a:t>
            </a:r>
            <a:r>
              <a:rPr lang="en-US" dirty="0" err="1"/>
              <a:t>postaje</a:t>
            </a:r>
            <a:r>
              <a:rPr lang="en-US" dirty="0"/>
              <a:t> “</a:t>
            </a:r>
            <a:r>
              <a:rPr lang="en-US" dirty="0" err="1"/>
              <a:t>pametan</a:t>
            </a:r>
            <a:r>
              <a:rPr lang="en-US" dirty="0" smtClean="0"/>
              <a:t>”</a:t>
            </a:r>
            <a:r>
              <a:rPr lang="sr-Latn-RS" dirty="0" smtClean="0"/>
              <a:t>?</a:t>
            </a:r>
            <a:r>
              <a:rPr lang="en-US" dirty="0" smtClean="0"/>
              <a:t>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lako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err="1"/>
              <a:t>napišemo</a:t>
            </a:r>
            <a:r>
              <a:rPr lang="en-US" dirty="0"/>
              <a:t> program.  </a:t>
            </a:r>
            <a:endParaRPr lang="sr-Latn-RS" dirty="0" smtClean="0"/>
          </a:p>
          <a:p>
            <a:r>
              <a:rPr lang="sr-Latn-RS" b="1" dirty="0" smtClean="0"/>
              <a:t>P</a:t>
            </a:r>
            <a:r>
              <a:rPr lang="en-US" b="1" dirty="0" err="1" smtClean="0"/>
              <a:t>ro­gra­mi­ra­nje</a:t>
            </a:r>
            <a:r>
              <a:rPr lang="en-US" dirty="0"/>
              <a:t> </a:t>
            </a:r>
            <a:r>
              <a:rPr lang="sr-Latn-RS" dirty="0" smtClean="0"/>
              <a:t>je </a:t>
            </a:r>
            <a:r>
              <a:rPr lang="en-US" dirty="0" err="1" smtClean="0"/>
              <a:t>po­stu­pak</a:t>
            </a:r>
            <a:r>
              <a:rPr lang="en-US" dirty="0" smtClean="0"/>
              <a:t> </a:t>
            </a:r>
            <a:r>
              <a:rPr lang="en-US" dirty="0" err="1"/>
              <a:t>pi­sa­nja</a:t>
            </a:r>
            <a:r>
              <a:rPr lang="en-US" dirty="0"/>
              <a:t> </a:t>
            </a:r>
            <a:r>
              <a:rPr lang="en-US" dirty="0" err="1"/>
              <a:t>pro­gra­ma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ra­ču­nar</a:t>
            </a:r>
            <a:r>
              <a:rPr lang="en-US" dirty="0"/>
              <a:t>. </a:t>
            </a:r>
            <a:r>
              <a:rPr lang="en-US" dirty="0" err="1"/>
              <a:t>Skup</a:t>
            </a:r>
            <a:r>
              <a:rPr lang="en-US" dirty="0"/>
              <a:t> </a:t>
            </a:r>
            <a:r>
              <a:rPr lang="en-US" dirty="0" err="1"/>
              <a:t>instrukcija</a:t>
            </a:r>
            <a:r>
              <a:rPr lang="en-US" dirty="0"/>
              <a:t> </a:t>
            </a:r>
            <a:r>
              <a:rPr lang="en-US" dirty="0" err="1"/>
              <a:t>napisan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rešavanje</a:t>
            </a:r>
            <a:r>
              <a:rPr lang="en-US" dirty="0"/>
              <a:t> </a:t>
            </a:r>
            <a:r>
              <a:rPr lang="en-US" dirty="0" err="1"/>
              <a:t>nekog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 </a:t>
            </a:r>
            <a:r>
              <a:rPr lang="en-US" dirty="0" err="1"/>
              <a:t>naziva</a:t>
            </a:r>
            <a:r>
              <a:rPr lang="en-US" dirty="0"/>
              <a:t> se </a:t>
            </a:r>
            <a:r>
              <a:rPr lang="en-US" b="1" dirty="0"/>
              <a:t>program</a:t>
            </a:r>
            <a:r>
              <a:rPr lang="en-US" dirty="0"/>
              <a:t>. </a:t>
            </a:r>
            <a:endParaRPr lang="sr-Latn-RS" dirty="0"/>
          </a:p>
          <a:p>
            <a:endParaRPr lang="sr-Latn-RS" dirty="0"/>
          </a:p>
        </p:txBody>
      </p:sp>
      <p:pic>
        <p:nvPicPr>
          <p:cNvPr id="5" name="Picture 11" descr="Livelo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197" y="1825625"/>
            <a:ext cx="4754387" cy="30091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20A3-1B2B-4567-8C13-62558363F8EF}" type="datetime1">
              <a:rPr lang="en-US" smtClean="0"/>
              <a:t>10/2/2020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Nastavnik Informatike i računarstva dipl.ing. Sead Gicić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8C26-29A3-4591-9064-23FE9B9A32C8}" type="slidenum">
              <a:rPr lang="sr-Latn-RS" smtClean="0"/>
              <a:t>13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48326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fld id="{4207B4A0-0D70-452A-96F1-BE20A5915A3C}" type="datetime1">
              <a:rPr lang="en-US" altLang="sr-Latn-RS" smtClean="0"/>
              <a:t>10/2/2020</a:t>
            </a:fld>
            <a:endParaRPr lang="en-US" altLang="sr-Latn-RS"/>
          </a:p>
        </p:txBody>
      </p:sp>
      <p:sp>
        <p:nvSpPr>
          <p:cNvPr id="614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r-Latn-RS"/>
              <a:t>Nastavnik Informatike i računarstva dipl.ing. Sead Gicić</a:t>
            </a:r>
          </a:p>
        </p:txBody>
      </p:sp>
      <p:sp>
        <p:nvSpPr>
          <p:cNvPr id="614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870C8787-F323-4FF1-A8C3-2A9EE1E648A2}" type="slidenum">
              <a:rPr lang="en-US" altLang="sr-Latn-RS"/>
              <a:pPr algn="r"/>
              <a:t>14</a:t>
            </a:fld>
            <a:endParaRPr lang="en-US" altLang="sr-Latn-RS"/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r-Latn-CS" altLang="sr-Latn-R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PROGRAMERI</a:t>
            </a:r>
            <a:endParaRPr lang="en-US" altLang="sr-Latn-R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5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417638"/>
            <a:ext cx="3643648" cy="1258094"/>
          </a:xfrm>
        </p:spPr>
        <p:txBody>
          <a:bodyPr/>
          <a:lstStyle/>
          <a:p>
            <a:pPr eaLnBrk="1" hangingPunct="1"/>
            <a:r>
              <a:rPr lang="sr-Latn-CS" altLang="sr-Latn-RS" b="1" dirty="0"/>
              <a:t>Programeri</a:t>
            </a:r>
            <a:r>
              <a:rPr lang="sr-Latn-CS" altLang="sr-Latn-RS" dirty="0"/>
              <a:t> su ljudi koji obavljaju </a:t>
            </a:r>
            <a:r>
              <a:rPr lang="sr-Latn-CS" altLang="sr-Latn-RS" dirty="0" smtClean="0"/>
              <a:t>posao programiranja.</a:t>
            </a:r>
            <a:endParaRPr lang="sr-Latn-CS" altLang="sr-Latn-RS" dirty="0"/>
          </a:p>
          <a:p>
            <a:pPr eaLnBrk="1" hangingPunct="1"/>
            <a:endParaRPr lang="en-US" altLang="sr-Latn-RS" dirty="0"/>
          </a:p>
        </p:txBody>
      </p:sp>
      <p:pic>
        <p:nvPicPr>
          <p:cNvPr id="6151" name="Picture 7" descr="MUMS5BS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1742282"/>
            <a:ext cx="4041775" cy="933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2" name="Picture 8" descr="MUB2E40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880" y="3147035"/>
            <a:ext cx="1922463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344" y="3147035"/>
            <a:ext cx="3436825" cy="19332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81848" y="5098256"/>
            <a:ext cx="19575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/>
              <a:t>Bill Gates</a:t>
            </a:r>
          </a:p>
          <a:p>
            <a:r>
              <a:rPr lang="sr-Latn-RS" dirty="0"/>
              <a:t/>
            </a:r>
            <a:br>
              <a:rPr lang="sr-Latn-RS" dirty="0"/>
            </a:b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19054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r-Latn-CS" altLang="sr-Latn-R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</a:t>
            </a:r>
            <a:br>
              <a:rPr lang="sr-Latn-CS" altLang="sr-Latn-R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Latn-CS" altLang="sr-Latn-RS" sz="2800" dirty="0"/>
              <a:t>Krajnji proizvod programiranja naziva se </a:t>
            </a:r>
            <a:r>
              <a:rPr lang="sr-Latn-CS" altLang="sr-Latn-RS" sz="2800" b="1" dirty="0"/>
              <a:t>program</a:t>
            </a:r>
            <a:r>
              <a:rPr lang="sr-Latn-CS" altLang="sr-Latn-RS" sz="2800" dirty="0"/>
              <a:t>.</a:t>
            </a:r>
            <a:r>
              <a:rPr lang="en-US" altLang="sr-Latn-RS" sz="4000" dirty="0"/>
              <a:t/>
            </a:r>
            <a:br>
              <a:rPr lang="en-US" altLang="sr-Latn-RS" sz="4000" dirty="0"/>
            </a:br>
            <a:endParaRPr lang="en-US" altLang="sr-Latn-R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4" y="1497560"/>
            <a:ext cx="5247492" cy="4858789"/>
          </a:xfrm>
        </p:spPr>
      </p:pic>
      <p:sp>
        <p:nvSpPr>
          <p:cNvPr id="7170" name="Date Placeholder 4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fld id="{D2266538-95C8-4F27-92A5-72AAAD5BA259}" type="datetime1">
              <a:rPr lang="en-US" altLang="sr-Latn-RS" smtClean="0"/>
              <a:t>10/2/2020</a:t>
            </a:fld>
            <a:endParaRPr lang="en-US" altLang="sr-Latn-RS"/>
          </a:p>
        </p:txBody>
      </p:sp>
      <p:sp>
        <p:nvSpPr>
          <p:cNvPr id="7171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r-Latn-RS"/>
              <a:t>Nastavnik Informatike i računarstva dipl.ing. Sead Gicić</a:t>
            </a:r>
          </a:p>
        </p:txBody>
      </p:sp>
      <p:sp>
        <p:nvSpPr>
          <p:cNvPr id="717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4FE93A5-1BD5-44AC-A76D-C3F6F815242A}" type="slidenum">
              <a:rPr lang="en-US" altLang="sr-Latn-RS"/>
              <a:pPr algn="r"/>
              <a:t>15</a:t>
            </a:fld>
            <a:endParaRPr lang="en-US" altLang="sr-Latn-R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010" y="1848991"/>
            <a:ext cx="6378035" cy="358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1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K</a:t>
            </a:r>
            <a:r>
              <a:rPr lang="sr-Latn-RS" sz="5400" b="1" dirty="0"/>
              <a:t>ORISNIČKI PROGRAMI</a:t>
            </a:r>
            <a:endParaRPr lang="en-US" sz="5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1" y="1600201"/>
          <a:ext cx="8258205" cy="454344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57214"/>
                <a:gridCol w="2928958"/>
                <a:gridCol w="4572033"/>
              </a:tblGrid>
              <a:tr h="649063"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RB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PRIMENA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IMENA PROGRAMA</a:t>
                      </a:r>
                      <a:endParaRPr lang="en-US" dirty="0"/>
                    </a:p>
                  </a:txBody>
                  <a:tcPr/>
                </a:tc>
              </a:tr>
              <a:tr h="649063">
                <a:tc>
                  <a:txBody>
                    <a:bodyPr/>
                    <a:lstStyle/>
                    <a:p>
                      <a:r>
                        <a:rPr lang="sr-Latn-R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Pregledači weba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Google Chrome, Mozilla Firefox, Opera</a:t>
                      </a:r>
                      <a:endParaRPr lang="en-US" dirty="0"/>
                    </a:p>
                  </a:txBody>
                  <a:tcPr/>
                </a:tc>
              </a:tr>
              <a:tr h="649063">
                <a:tc>
                  <a:txBody>
                    <a:bodyPr/>
                    <a:lstStyle/>
                    <a:p>
                      <a:r>
                        <a:rPr lang="sr-Latn-R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Obrada teksta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Microsoft Word, NotePad</a:t>
                      </a:r>
                      <a:endParaRPr lang="en-US" dirty="0"/>
                    </a:p>
                  </a:txBody>
                  <a:tcPr/>
                </a:tc>
              </a:tr>
              <a:tr h="649063">
                <a:tc>
                  <a:txBody>
                    <a:bodyPr/>
                    <a:lstStyle/>
                    <a:p>
                      <a:r>
                        <a:rPr lang="sr-Latn-R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Prezentacije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Microsoft PowerPoint</a:t>
                      </a:r>
                      <a:endParaRPr lang="en-US" dirty="0"/>
                    </a:p>
                  </a:txBody>
                  <a:tcPr/>
                </a:tc>
              </a:tr>
              <a:tr h="649063">
                <a:tc>
                  <a:txBody>
                    <a:bodyPr/>
                    <a:lstStyle/>
                    <a:p>
                      <a:r>
                        <a:rPr lang="sr-Latn-R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Rad sa slikama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PhotoShop</a:t>
                      </a:r>
                      <a:endParaRPr lang="en-US" dirty="0"/>
                    </a:p>
                  </a:txBody>
                  <a:tcPr/>
                </a:tc>
              </a:tr>
              <a:tr h="649063">
                <a:tc>
                  <a:txBody>
                    <a:bodyPr/>
                    <a:lstStyle/>
                    <a:p>
                      <a:r>
                        <a:rPr lang="sr-Latn-R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Igrice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SuperMario, MineCraft, Chess</a:t>
                      </a:r>
                      <a:endParaRPr lang="en-US" dirty="0"/>
                    </a:p>
                  </a:txBody>
                  <a:tcPr/>
                </a:tc>
              </a:tr>
              <a:tr h="649063">
                <a:tc>
                  <a:txBody>
                    <a:bodyPr/>
                    <a:lstStyle/>
                    <a:p>
                      <a:r>
                        <a:rPr lang="sr-Latn-R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Aplikacije za društvene mreže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Instagram, Snapchat, Facebook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624F-6A9D-41C1-AE2C-39C7393FB19B}" type="datetime1">
              <a:rPr lang="en-US" smtClean="0"/>
              <a:t>10/2/2020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Nastavnik Informatike i računarstva dipl.ing. Sead Gicić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8C26-29A3-4591-9064-23FE9B9A32C8}" type="slidenum">
              <a:rPr lang="sr-Latn-RS" smtClean="0"/>
              <a:t>16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62704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fld id="{F5168AE6-BA77-477F-BB36-23F5098801C3}" type="datetime1">
              <a:rPr lang="en-US" altLang="sr-Latn-RS" smtClean="0"/>
              <a:t>10/2/2020</a:t>
            </a:fld>
            <a:endParaRPr lang="en-US" altLang="sr-Latn-RS"/>
          </a:p>
        </p:txBody>
      </p:sp>
      <p:sp>
        <p:nvSpPr>
          <p:cNvPr id="921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r-Latn-RS"/>
              <a:t>Nastavnik Informatike i računarstva dipl.ing. Sead Gicić</a:t>
            </a:r>
          </a:p>
        </p:txBody>
      </p:sp>
      <p:sp>
        <p:nvSpPr>
          <p:cNvPr id="922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3A7C8FB6-95A1-4505-ADD8-45A482219E10}" type="slidenum">
              <a:rPr lang="en-US" altLang="sr-Latn-RS"/>
              <a:pPr algn="r"/>
              <a:t>17</a:t>
            </a:fld>
            <a:endParaRPr lang="en-US" altLang="sr-Latn-RS"/>
          </a:p>
        </p:txBody>
      </p:sp>
      <p:sp>
        <p:nvSpPr>
          <p:cNvPr id="9221" name="Rectangle 4"/>
          <p:cNvSpPr>
            <a:spLocks noGrp="1" noChangeArrowheads="1"/>
          </p:cNvSpPr>
          <p:nvPr>
            <p:ph type="title"/>
          </p:nvPr>
        </p:nvSpPr>
        <p:spPr>
          <a:xfrm>
            <a:off x="261871" y="303215"/>
            <a:ext cx="10972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sr-Latn-CS" altLang="sr-Latn-R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PODELA PROGRAMSKIH JEZIKA</a:t>
            </a:r>
            <a:endParaRPr lang="en-US" altLang="sr-Latn-R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46482" y="1446215"/>
            <a:ext cx="3292118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sr-Latn-CS" altLang="sr-Latn-RS" dirty="0"/>
              <a:t>Mašinski</a:t>
            </a:r>
          </a:p>
          <a:p>
            <a:pPr eaLnBrk="1" hangingPunct="1">
              <a:buFontTx/>
              <a:buNone/>
            </a:pPr>
            <a:endParaRPr lang="sr-Latn-CS" altLang="sr-Latn-RS" dirty="0"/>
          </a:p>
          <a:p>
            <a:pPr eaLnBrk="1" hangingPunct="1"/>
            <a:r>
              <a:rPr lang="sr-Latn-CS" altLang="sr-Latn-RS" dirty="0"/>
              <a:t>Asemblerski</a:t>
            </a:r>
          </a:p>
          <a:p>
            <a:pPr eaLnBrk="1" hangingPunct="1">
              <a:buFontTx/>
              <a:buNone/>
            </a:pPr>
            <a:endParaRPr lang="sr-Latn-CS" altLang="sr-Latn-RS" dirty="0"/>
          </a:p>
          <a:p>
            <a:pPr eaLnBrk="1" hangingPunct="1"/>
            <a:r>
              <a:rPr lang="sr-Latn-CS" altLang="sr-Latn-RS" dirty="0"/>
              <a:t>Jezici visokog nivoa</a:t>
            </a:r>
            <a:endParaRPr lang="en-US" altLang="sr-Latn-RS" dirty="0"/>
          </a:p>
        </p:txBody>
      </p:sp>
      <p:pic>
        <p:nvPicPr>
          <p:cNvPr id="9223" name="Picture 9" descr="MUB2E40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3" y="4454526"/>
            <a:ext cx="1922462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0" descr="M0QFIOL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1287143"/>
            <a:ext cx="1512888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7938" y="2492376"/>
            <a:ext cx="2413000" cy="2246313"/>
          </a:xfrm>
          <a:noFill/>
        </p:spPr>
      </p:pic>
    </p:spTree>
    <p:extLst>
      <p:ext uri="{BB962C8B-B14F-4D97-AF65-F5344CB8AC3E}">
        <p14:creationId xmlns:p14="http://schemas.microsoft.com/office/powerpoint/2010/main" val="345369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fld id="{89BD1C04-5D3C-45BD-9975-B9309A40509D}" type="datetime1">
              <a:rPr lang="en-US" altLang="sr-Latn-RS" smtClean="0"/>
              <a:t>10/2/2020</a:t>
            </a:fld>
            <a:endParaRPr lang="en-US" altLang="sr-Latn-RS"/>
          </a:p>
        </p:txBody>
      </p:sp>
      <p:sp>
        <p:nvSpPr>
          <p:cNvPr id="1024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r-Latn-RS"/>
              <a:t>Nastavnik Informatike i računarstva dipl.ing. Sead Gicić</a:t>
            </a:r>
          </a:p>
        </p:txBody>
      </p:sp>
      <p:sp>
        <p:nvSpPr>
          <p:cNvPr id="1024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F4AE71D3-C88A-4CAA-9508-C9B62FB0DE70}" type="slidenum">
              <a:rPr lang="en-US" altLang="sr-Latn-RS"/>
              <a:pPr algn="r"/>
              <a:t>18</a:t>
            </a:fld>
            <a:endParaRPr lang="en-US" altLang="sr-Latn-RS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sr-Latn-CS" altLang="sr-Latn-R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Mašinski jezici</a:t>
            </a:r>
            <a:endParaRPr lang="en-US" altLang="sr-Latn-RS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4608513" cy="4525963"/>
          </a:xfrm>
        </p:spPr>
        <p:txBody>
          <a:bodyPr/>
          <a:lstStyle/>
          <a:p>
            <a:pPr eaLnBrk="1" hangingPunct="1"/>
            <a:r>
              <a:rPr lang="sr-Latn-CS" altLang="sr-Latn-RS" dirty="0"/>
              <a:t>To su jedini jezici koje procesor računara razume.</a:t>
            </a:r>
          </a:p>
          <a:p>
            <a:pPr eaLnBrk="1" hangingPunct="1"/>
            <a:r>
              <a:rPr lang="sr-Latn-CS" altLang="sr-Latn-RS" dirty="0"/>
              <a:t>Naredbe su bile u obliku nula i jedinica.</a:t>
            </a:r>
          </a:p>
          <a:p>
            <a:pPr eaLnBrk="1" hangingPunct="1">
              <a:buFontTx/>
              <a:buNone/>
            </a:pPr>
            <a:r>
              <a:rPr lang="sr-Latn-CS" altLang="sr-Latn-RS" dirty="0"/>
              <a:t>Primer:</a:t>
            </a:r>
          </a:p>
          <a:p>
            <a:pPr eaLnBrk="1" hangingPunct="1">
              <a:buFontTx/>
              <a:buNone/>
            </a:pPr>
            <a:r>
              <a:rPr lang="sr-Latn-CS" altLang="sr-Latn-RS" dirty="0"/>
              <a:t>00110110 </a:t>
            </a:r>
            <a:r>
              <a:rPr lang="sr-Latn-CS" altLang="sr-Latn-RS" sz="2000" dirty="0"/>
              <a:t>naredba za sabiranje</a:t>
            </a:r>
            <a:endParaRPr lang="en-US" altLang="sr-Latn-RS" sz="2000" dirty="0"/>
          </a:p>
        </p:txBody>
      </p:sp>
      <p:sp>
        <p:nvSpPr>
          <p:cNvPr id="10247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sr-Latn-CS" altLang="sr-Latn-RS"/>
          </a:p>
        </p:txBody>
      </p:sp>
      <p:pic>
        <p:nvPicPr>
          <p:cNvPr id="10248" name="Picture 6" descr="M0QFIOL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1844675"/>
            <a:ext cx="345598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43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fld id="{2DE20D5A-B30F-4E8B-B5F5-29B6B22F14B3}" type="datetime1">
              <a:rPr lang="en-US" altLang="sr-Latn-RS" smtClean="0"/>
              <a:t>10/2/2020</a:t>
            </a:fld>
            <a:endParaRPr lang="en-US" altLang="sr-Latn-RS"/>
          </a:p>
        </p:txBody>
      </p:sp>
      <p:sp>
        <p:nvSpPr>
          <p:cNvPr id="1126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r-Latn-RS"/>
              <a:t>Nastavnik Informatike i računarstva dipl.ing. Sead Gicić</a:t>
            </a:r>
          </a:p>
        </p:txBody>
      </p:sp>
      <p:sp>
        <p:nvSpPr>
          <p:cNvPr id="1126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92266B03-7B9D-4053-96AE-10531E1845ED}" type="slidenum">
              <a:rPr lang="en-US" altLang="sr-Latn-RS"/>
              <a:pPr algn="r"/>
              <a:t>19</a:t>
            </a:fld>
            <a:endParaRPr lang="en-US" altLang="sr-Latn-RS"/>
          </a:p>
        </p:txBody>
      </p:sp>
      <p:sp>
        <p:nvSpPr>
          <p:cNvPr id="11269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sr-Latn-CS" altLang="sr-Latn-R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Asemblerski jezici	</a:t>
            </a:r>
            <a:endParaRPr lang="en-US" altLang="sr-Latn-RS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7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802"/>
            <a:ext cx="5384800" cy="4525963"/>
          </a:xfrm>
        </p:spPr>
        <p:txBody>
          <a:bodyPr/>
          <a:lstStyle/>
          <a:p>
            <a:pPr eaLnBrk="1" hangingPunct="1"/>
            <a:r>
              <a:rPr lang="sr-Latn-CS" altLang="sr-Latn-RS" dirty="0"/>
              <a:t>Naredbe u obliku reči ljudskog govora, najčešće engleskog jezika</a:t>
            </a:r>
          </a:p>
          <a:p>
            <a:pPr eaLnBrk="1" hangingPunct="1">
              <a:buFontTx/>
              <a:buNone/>
            </a:pPr>
            <a:r>
              <a:rPr lang="sr-Latn-CS" altLang="sr-Latn-RS" dirty="0"/>
              <a:t>Primer:</a:t>
            </a:r>
          </a:p>
          <a:p>
            <a:pPr eaLnBrk="1" hangingPunct="1">
              <a:buFontTx/>
              <a:buNone/>
            </a:pPr>
            <a:r>
              <a:rPr lang="sr-Latn-CS" altLang="sr-Latn-RS" dirty="0"/>
              <a:t>ADD - </a:t>
            </a:r>
            <a:r>
              <a:rPr lang="sr-Latn-CS" altLang="sr-Latn-RS" sz="2000" dirty="0"/>
              <a:t>naredba za sabiranje</a:t>
            </a:r>
          </a:p>
          <a:p>
            <a:pPr eaLnBrk="1" hangingPunct="1">
              <a:buFontTx/>
              <a:buNone/>
            </a:pPr>
            <a:r>
              <a:rPr lang="sr-Latn-CS" altLang="sr-Latn-RS" dirty="0"/>
              <a:t>SUB - </a:t>
            </a:r>
            <a:r>
              <a:rPr lang="sr-Latn-CS" altLang="sr-Latn-RS" sz="2000" dirty="0"/>
              <a:t>naredba za oduzimanje</a:t>
            </a:r>
          </a:p>
          <a:p>
            <a:pPr eaLnBrk="1" hangingPunct="1">
              <a:buFontTx/>
              <a:buNone/>
            </a:pPr>
            <a:r>
              <a:rPr lang="sr-Latn-CS" altLang="sr-Latn-RS" dirty="0"/>
              <a:t>MUL - </a:t>
            </a:r>
            <a:r>
              <a:rPr lang="sr-Latn-CS" altLang="sr-Latn-RS" sz="2000" dirty="0"/>
              <a:t>naredba za množenje</a:t>
            </a:r>
          </a:p>
          <a:p>
            <a:pPr eaLnBrk="1" hangingPunct="1">
              <a:buFontTx/>
              <a:buNone/>
            </a:pPr>
            <a:r>
              <a:rPr lang="sr-Latn-CS" altLang="sr-Latn-RS" dirty="0"/>
              <a:t>DIV - </a:t>
            </a:r>
            <a:r>
              <a:rPr lang="sr-Latn-CS" altLang="sr-Latn-RS" sz="2000" dirty="0"/>
              <a:t>naredba za deljenje</a:t>
            </a:r>
            <a:endParaRPr lang="en-US" altLang="sr-Latn-RS" sz="2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999" y="2594660"/>
            <a:ext cx="6025711" cy="3213712"/>
          </a:xfrm>
        </p:spPr>
      </p:pic>
    </p:spTree>
    <p:extLst>
      <p:ext uri="{BB962C8B-B14F-4D97-AF65-F5344CB8AC3E}">
        <p14:creationId xmlns:p14="http://schemas.microsoft.com/office/powerpoint/2010/main" val="392682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PREDAVAČ</a:t>
            </a:r>
            <a:endParaRPr 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31" y="1825625"/>
            <a:ext cx="4351338" cy="4351338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 smtClean="0"/>
              <a:t>Sead Gicić, nastavnik informatike i računarstva u OŠ ’’J.J.Zmaj’’ u Novom Pazaru</a:t>
            </a:r>
          </a:p>
          <a:p>
            <a:r>
              <a:rPr lang="sr-Latn-RS" dirty="0"/>
              <a:t>z</a:t>
            </a:r>
            <a:r>
              <a:rPr lang="sr-Latn-RS" dirty="0" smtClean="0"/>
              <a:t>vanje: dipl.ing. elektrotehnike i računarstva sa FTN Novi Sad</a:t>
            </a:r>
          </a:p>
          <a:p>
            <a:r>
              <a:rPr lang="sr-Latn-RS" dirty="0" smtClean="0"/>
              <a:t>Radno iskustvo</a:t>
            </a:r>
            <a:r>
              <a:rPr lang="en-US" dirty="0" smtClean="0"/>
              <a:t> u </a:t>
            </a:r>
            <a:r>
              <a:rPr lang="sr-Latn-RS" dirty="0" smtClean="0"/>
              <a:t>š</a:t>
            </a:r>
            <a:r>
              <a:rPr lang="en-US" dirty="0" err="1" smtClean="0"/>
              <a:t>koli</a:t>
            </a:r>
            <a:r>
              <a:rPr lang="sr-Latn-RS" dirty="0" smtClean="0"/>
              <a:t>: 14 godina</a:t>
            </a:r>
          </a:p>
          <a:p>
            <a:pPr>
              <a:buFontTx/>
              <a:buChar char="-"/>
            </a:pPr>
            <a:r>
              <a:rPr lang="sr-Latn-RS" dirty="0" smtClean="0"/>
              <a:t>2 osvojena treća mesta na državnim takmičenjima iz programiranja</a:t>
            </a:r>
          </a:p>
          <a:p>
            <a:pPr>
              <a:buFontTx/>
              <a:buChar char="-"/>
            </a:pPr>
            <a:r>
              <a:rPr lang="sr-Latn-RS" dirty="0" smtClean="0"/>
              <a:t>4 osvojena prva mesta na okružnim takmičenjima</a:t>
            </a:r>
          </a:p>
          <a:p>
            <a:r>
              <a:rPr lang="sr-Latn-RS" dirty="0" smtClean="0"/>
              <a:t>e-mail: sejonp2708</a:t>
            </a:r>
            <a:r>
              <a:rPr lang="en-US" dirty="0" smtClean="0"/>
              <a:t>@</a:t>
            </a:r>
            <a:r>
              <a:rPr lang="en-US" dirty="0" err="1" smtClean="0"/>
              <a:t>gmail.com</a:t>
            </a:r>
            <a:endParaRPr lang="sr-Latn-RS" dirty="0" smtClean="0"/>
          </a:p>
          <a:p>
            <a:endParaRPr lang="sr-Latn-R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BAD9-298B-46B0-BD84-08C65ACA788B}" type="datetime1">
              <a:rPr lang="en-US" smtClean="0"/>
              <a:t>10/2/2020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Nastavnik Informatike i računarstva dipl.ing. Sead Gicić</a:t>
            </a:r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8C26-29A3-4591-9064-23FE9B9A32C8}" type="slidenum">
              <a:rPr lang="sr-Latn-RS" smtClean="0"/>
              <a:t>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768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fld id="{CB866A95-B333-4378-B86E-396D8CEC95B8}" type="datetime1">
              <a:rPr lang="en-US" altLang="sr-Latn-RS" smtClean="0"/>
              <a:t>10/2/2020</a:t>
            </a:fld>
            <a:endParaRPr lang="en-US" altLang="sr-Latn-RS"/>
          </a:p>
        </p:txBody>
      </p:sp>
      <p:sp>
        <p:nvSpPr>
          <p:cNvPr id="819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r-Latn-RS"/>
              <a:t>Nastavnik Informatike i računarstva dipl.ing. Sead Gicić</a:t>
            </a:r>
          </a:p>
        </p:txBody>
      </p:sp>
      <p:sp>
        <p:nvSpPr>
          <p:cNvPr id="819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F5C4EF17-5A6D-4E42-854C-53A95CD9C913}" type="slidenum">
              <a:rPr lang="en-US" altLang="sr-Latn-RS"/>
              <a:pPr algn="r"/>
              <a:t>20</a:t>
            </a:fld>
            <a:endParaRPr lang="en-US" altLang="sr-Latn-RS"/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63032"/>
            <a:ext cx="109728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r-Latn-CS" altLang="sr-Latn-R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PROGRAMSKI JEZICI</a:t>
            </a:r>
            <a:endParaRPr lang="en-US" altLang="sr-Latn-RS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19523" y="1380354"/>
            <a:ext cx="2960688" cy="4152877"/>
          </a:xfrm>
        </p:spPr>
        <p:txBody>
          <a:bodyPr/>
          <a:lstStyle/>
          <a:p>
            <a:pPr eaLnBrk="1" hangingPunct="1"/>
            <a:r>
              <a:rPr lang="sr-Latn-CS" altLang="sr-Latn-RS" dirty="0"/>
              <a:t>Za pisanje programa koriste se </a:t>
            </a:r>
            <a:r>
              <a:rPr lang="sr-Latn-CS" altLang="sr-Latn-RS" b="1" dirty="0"/>
              <a:t>programski jezici.</a:t>
            </a:r>
            <a:endParaRPr lang="en-US" altLang="sr-Latn-RS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584" y="1127703"/>
            <a:ext cx="2647950" cy="172402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26" y="954736"/>
            <a:ext cx="2167273" cy="2077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862" y="1243067"/>
            <a:ext cx="2914650" cy="1571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17" y="3160608"/>
            <a:ext cx="2228799" cy="2369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766" y="3278616"/>
            <a:ext cx="2226968" cy="2503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211" y="4063760"/>
            <a:ext cx="2260835" cy="22608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007" y="4235059"/>
            <a:ext cx="2763505" cy="154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0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fld id="{B90BDF74-77B4-4CB7-AC09-F746AAE15F4F}" type="datetime1">
              <a:rPr lang="en-US" altLang="sr-Latn-RS" smtClean="0"/>
              <a:t>10/2/2020</a:t>
            </a:fld>
            <a:endParaRPr lang="en-US" altLang="sr-Latn-RS"/>
          </a:p>
        </p:txBody>
      </p:sp>
      <p:sp>
        <p:nvSpPr>
          <p:cNvPr id="1331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r-Latn-RS"/>
              <a:t>Nastavnik Informatike i računarstva dipl.ing. Sead Gicić</a:t>
            </a:r>
          </a:p>
        </p:txBody>
      </p:sp>
      <p:sp>
        <p:nvSpPr>
          <p:cNvPr id="1331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50297478-D656-45F8-A783-8971C9BC068F}" type="slidenum">
              <a:rPr lang="en-US" altLang="sr-Latn-RS"/>
              <a:pPr algn="r"/>
              <a:t>21</a:t>
            </a:fld>
            <a:endParaRPr lang="en-US" altLang="sr-Latn-R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sr-Latn-CS" altLang="sr-Latn-R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Etape programiranja</a:t>
            </a:r>
            <a:endParaRPr lang="en-US" altLang="sr-Latn-RS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8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703389" y="1628776"/>
            <a:ext cx="4321175" cy="4525963"/>
          </a:xfrm>
        </p:spPr>
        <p:txBody>
          <a:bodyPr/>
          <a:lstStyle/>
          <a:p>
            <a:pPr eaLnBrk="1" hangingPunct="1"/>
            <a:r>
              <a:rPr lang="sr-Latn-CS" altLang="sr-Latn-RS"/>
              <a:t>projektovanje programa</a:t>
            </a:r>
          </a:p>
          <a:p>
            <a:pPr eaLnBrk="1" hangingPunct="1"/>
            <a:r>
              <a:rPr lang="sr-Latn-CS" altLang="sr-Latn-RS"/>
              <a:t>pisanje programa</a:t>
            </a:r>
          </a:p>
          <a:p>
            <a:pPr eaLnBrk="1" hangingPunct="1"/>
            <a:r>
              <a:rPr lang="sr-Latn-CS" altLang="sr-Latn-RS"/>
              <a:t>testiranje programa</a:t>
            </a:r>
          </a:p>
          <a:p>
            <a:pPr eaLnBrk="1" hangingPunct="1"/>
            <a:r>
              <a:rPr lang="sr-Latn-CS" altLang="sr-Latn-RS"/>
              <a:t>pisanje uputstava</a:t>
            </a:r>
            <a:endParaRPr lang="en-US" altLang="sr-Latn-RS"/>
          </a:p>
        </p:txBody>
      </p:sp>
      <p:pic>
        <p:nvPicPr>
          <p:cNvPr id="13319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3127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fld id="{A3376D0C-0A42-49E4-BB87-5D45D083D420}" type="datetime1">
              <a:rPr lang="en-US" altLang="sr-Latn-RS" smtClean="0"/>
              <a:t>10/2/2020</a:t>
            </a:fld>
            <a:endParaRPr lang="en-US" altLang="sr-Latn-RS"/>
          </a:p>
        </p:txBody>
      </p:sp>
      <p:sp>
        <p:nvSpPr>
          <p:cNvPr id="1433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r-Latn-RS"/>
              <a:t>Nastavnik Informatike i računarstva dipl.ing. Sead Gicić</a:t>
            </a:r>
          </a:p>
        </p:txBody>
      </p:sp>
      <p:sp>
        <p:nvSpPr>
          <p:cNvPr id="1434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D034708-DFE3-4DE3-A5C4-0E286439D059}" type="slidenum">
              <a:rPr lang="en-US" altLang="sr-Latn-RS"/>
              <a:pPr algn="r"/>
              <a:t>22</a:t>
            </a:fld>
            <a:endParaRPr lang="en-US" altLang="sr-Latn-RS"/>
          </a:p>
        </p:txBody>
      </p:sp>
      <p:sp>
        <p:nvSpPr>
          <p:cNvPr id="1434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r-Latn-CS" altLang="sr-Latn-R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ALGORITMI</a:t>
            </a:r>
            <a:endParaRPr lang="en-US" altLang="sr-Latn-R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2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sr-Latn-CS" altLang="sr-Latn-RS"/>
              <a:t>Za projektovanje programa se koriste ALGORITMI. Algoritam je grafički opis redosleda izvršavanja operacija. Algoritmi se prikazuju u vidu grafičkih šema:</a:t>
            </a:r>
            <a:endParaRPr lang="en-US" altLang="sr-Latn-RS"/>
          </a:p>
        </p:txBody>
      </p:sp>
      <p:sp>
        <p:nvSpPr>
          <p:cNvPr id="14343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sr-Latn-CS" altLang="sr-Latn-RS"/>
          </a:p>
        </p:txBody>
      </p:sp>
      <p:sp>
        <p:nvSpPr>
          <p:cNvPr id="14344" name="Oval 7"/>
          <p:cNvSpPr>
            <a:spLocks noChangeArrowheads="1"/>
          </p:cNvSpPr>
          <p:nvPr/>
        </p:nvSpPr>
        <p:spPr bwMode="auto">
          <a:xfrm>
            <a:off x="6600825" y="1484313"/>
            <a:ext cx="1366838" cy="5762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RS" altLang="sr-Latn-RS"/>
          </a:p>
        </p:txBody>
      </p:sp>
      <p:sp>
        <p:nvSpPr>
          <p:cNvPr id="14345" name="AutoShape 8"/>
          <p:cNvSpPr>
            <a:spLocks noChangeArrowheads="1"/>
          </p:cNvSpPr>
          <p:nvPr/>
        </p:nvSpPr>
        <p:spPr bwMode="auto">
          <a:xfrm>
            <a:off x="6743701" y="2276475"/>
            <a:ext cx="1223963" cy="649288"/>
          </a:xfrm>
          <a:custGeom>
            <a:avLst/>
            <a:gdLst>
              <a:gd name="T0" fmla="*/ 1070968 w 21600"/>
              <a:gd name="T1" fmla="*/ 324644 h 21600"/>
              <a:gd name="T2" fmla="*/ 611982 w 21600"/>
              <a:gd name="T3" fmla="*/ 649288 h 21600"/>
              <a:gd name="T4" fmla="*/ 152995 w 21600"/>
              <a:gd name="T5" fmla="*/ 324644 h 21600"/>
              <a:gd name="T6" fmla="*/ 61198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  <p:sp>
        <p:nvSpPr>
          <p:cNvPr id="14346" name="AutoShape 9"/>
          <p:cNvSpPr>
            <a:spLocks noChangeArrowheads="1"/>
          </p:cNvSpPr>
          <p:nvPr/>
        </p:nvSpPr>
        <p:spPr bwMode="auto">
          <a:xfrm rot="10800000">
            <a:off x="6816725" y="3933826"/>
            <a:ext cx="1296988" cy="574675"/>
          </a:xfrm>
          <a:custGeom>
            <a:avLst/>
            <a:gdLst>
              <a:gd name="T0" fmla="*/ 1134865 w 21600"/>
              <a:gd name="T1" fmla="*/ 287338 h 21600"/>
              <a:gd name="T2" fmla="*/ 648494 w 21600"/>
              <a:gd name="T3" fmla="*/ 574675 h 21600"/>
              <a:gd name="T4" fmla="*/ 162124 w 21600"/>
              <a:gd name="T5" fmla="*/ 287338 h 21600"/>
              <a:gd name="T6" fmla="*/ 648494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  <p:sp>
        <p:nvSpPr>
          <p:cNvPr id="14347" name="Text Box 10"/>
          <p:cNvSpPr txBox="1">
            <a:spLocks noChangeArrowheads="1"/>
          </p:cNvSpPr>
          <p:nvPr/>
        </p:nvSpPr>
        <p:spPr bwMode="auto">
          <a:xfrm>
            <a:off x="8256589" y="1557338"/>
            <a:ext cx="1296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/>
              <a:t>POČETAK</a:t>
            </a:r>
            <a:endParaRPr lang="en-US" altLang="sr-Latn-RS"/>
          </a:p>
        </p:txBody>
      </p:sp>
      <p:sp>
        <p:nvSpPr>
          <p:cNvPr id="14348" name="Text Box 11"/>
          <p:cNvSpPr txBox="1">
            <a:spLocks noChangeArrowheads="1"/>
          </p:cNvSpPr>
          <p:nvPr/>
        </p:nvSpPr>
        <p:spPr bwMode="auto">
          <a:xfrm>
            <a:off x="8183563" y="2420938"/>
            <a:ext cx="1441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/>
              <a:t>ULAZ</a:t>
            </a:r>
            <a:endParaRPr lang="en-US" altLang="sr-Latn-RS"/>
          </a:p>
        </p:txBody>
      </p:sp>
      <p:sp>
        <p:nvSpPr>
          <p:cNvPr id="14349" name="Text Box 12"/>
          <p:cNvSpPr txBox="1">
            <a:spLocks noChangeArrowheads="1"/>
          </p:cNvSpPr>
          <p:nvPr/>
        </p:nvSpPr>
        <p:spPr bwMode="auto">
          <a:xfrm>
            <a:off x="8401051" y="4005263"/>
            <a:ext cx="1368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/>
              <a:t>IZLAZ</a:t>
            </a:r>
            <a:endParaRPr lang="en-US" altLang="sr-Latn-RS"/>
          </a:p>
        </p:txBody>
      </p:sp>
      <p:sp>
        <p:nvSpPr>
          <p:cNvPr id="14350" name="Rectangle 13"/>
          <p:cNvSpPr>
            <a:spLocks noChangeArrowheads="1"/>
          </p:cNvSpPr>
          <p:nvPr/>
        </p:nvSpPr>
        <p:spPr bwMode="auto">
          <a:xfrm>
            <a:off x="6672263" y="3141664"/>
            <a:ext cx="1511300" cy="5032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RS" altLang="sr-Latn-RS"/>
          </a:p>
        </p:txBody>
      </p:sp>
      <p:sp>
        <p:nvSpPr>
          <p:cNvPr id="14351" name="Text Box 14"/>
          <p:cNvSpPr txBox="1">
            <a:spLocks noChangeArrowheads="1"/>
          </p:cNvSpPr>
          <p:nvPr/>
        </p:nvSpPr>
        <p:spPr bwMode="auto">
          <a:xfrm>
            <a:off x="8472488" y="3213101"/>
            <a:ext cx="12239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/>
              <a:t>OBRADA</a:t>
            </a:r>
            <a:endParaRPr lang="en-US" altLang="sr-Latn-RS"/>
          </a:p>
        </p:txBody>
      </p:sp>
      <p:sp>
        <p:nvSpPr>
          <p:cNvPr id="14352" name="AutoShape 15"/>
          <p:cNvSpPr>
            <a:spLocks noChangeArrowheads="1"/>
          </p:cNvSpPr>
          <p:nvPr/>
        </p:nvSpPr>
        <p:spPr bwMode="auto">
          <a:xfrm>
            <a:off x="6672264" y="4797425"/>
            <a:ext cx="1728787" cy="647700"/>
          </a:xfrm>
          <a:prstGeom prst="hexagon">
            <a:avLst>
              <a:gd name="adj" fmla="val 66728"/>
              <a:gd name="vf" fmla="val 11547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RS" altLang="sr-Latn-RS"/>
          </a:p>
        </p:txBody>
      </p:sp>
      <p:sp>
        <p:nvSpPr>
          <p:cNvPr id="14353" name="Text Box 16"/>
          <p:cNvSpPr txBox="1">
            <a:spLocks noChangeArrowheads="1"/>
          </p:cNvSpPr>
          <p:nvPr/>
        </p:nvSpPr>
        <p:spPr bwMode="auto">
          <a:xfrm>
            <a:off x="8472489" y="4868863"/>
            <a:ext cx="1944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 sz="1200" b="1"/>
              <a:t>ISPITVANJE USLOVA I DONOŠENJE ODLUKE</a:t>
            </a:r>
            <a:endParaRPr lang="en-US" altLang="sr-Latn-RS" sz="1200" b="1"/>
          </a:p>
        </p:txBody>
      </p:sp>
      <p:sp>
        <p:nvSpPr>
          <p:cNvPr id="14354" name="Oval 17"/>
          <p:cNvSpPr>
            <a:spLocks noChangeArrowheads="1"/>
          </p:cNvSpPr>
          <p:nvPr/>
        </p:nvSpPr>
        <p:spPr bwMode="auto">
          <a:xfrm>
            <a:off x="6888164" y="5661026"/>
            <a:ext cx="1366837" cy="5762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RS" altLang="sr-Latn-RS"/>
          </a:p>
        </p:txBody>
      </p:sp>
      <p:sp>
        <p:nvSpPr>
          <p:cNvPr id="14355" name="Text Box 18"/>
          <p:cNvSpPr txBox="1">
            <a:spLocks noChangeArrowheads="1"/>
          </p:cNvSpPr>
          <p:nvPr/>
        </p:nvSpPr>
        <p:spPr bwMode="auto">
          <a:xfrm>
            <a:off x="8616951" y="5734051"/>
            <a:ext cx="1008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/>
              <a:t>KRAJ</a:t>
            </a:r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18327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fld id="{D8B2CB10-7C8A-48A2-94E7-75B57DC2EFE5}" type="datetime1">
              <a:rPr lang="en-US" altLang="sr-Latn-RS" smtClean="0"/>
              <a:t>10/2/2020</a:t>
            </a:fld>
            <a:endParaRPr lang="en-US" altLang="sr-Latn-RS"/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r-Latn-RS"/>
              <a:t>Nastavnik Informatike i računarstva dipl.ing. Sead Gicić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E702153-8EA5-40AD-98D6-D844A6750909}" type="slidenum">
              <a:rPr lang="en-US" altLang="sr-Latn-RS"/>
              <a:pPr algn="r"/>
              <a:t>23</a:t>
            </a:fld>
            <a:endParaRPr lang="en-US" altLang="sr-Latn-RS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r-Latn-CS" altLang="sr-Latn-R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ALGORITAM ZA SABIRANJE</a:t>
            </a:r>
            <a:endParaRPr lang="en-US" altLang="sr-Latn-RS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r-Latn-CS" altLang="sr-Latn-RS" smtClean="0"/>
              <a:t>Zadatak:</a:t>
            </a:r>
          </a:p>
          <a:p>
            <a:pPr eaLnBrk="1" hangingPunct="1">
              <a:buFontTx/>
              <a:buNone/>
            </a:pPr>
            <a:r>
              <a:rPr lang="sr-Latn-CS" altLang="sr-Latn-RS" smtClean="0"/>
              <a:t>Napraviti algoritam</a:t>
            </a:r>
          </a:p>
          <a:p>
            <a:pPr eaLnBrk="1" hangingPunct="1">
              <a:buFontTx/>
              <a:buNone/>
            </a:pPr>
            <a:r>
              <a:rPr lang="sr-Latn-CS" altLang="sr-Latn-RS" smtClean="0"/>
              <a:t>za sabiranje dva</a:t>
            </a:r>
          </a:p>
          <a:p>
            <a:pPr eaLnBrk="1" hangingPunct="1">
              <a:buFontTx/>
              <a:buNone/>
            </a:pPr>
            <a:r>
              <a:rPr lang="sr-Latn-CS" altLang="sr-Latn-RS" smtClean="0"/>
              <a:t>broja po formuli</a:t>
            </a:r>
          </a:p>
          <a:p>
            <a:pPr eaLnBrk="1" hangingPunct="1">
              <a:buFontTx/>
              <a:buNone/>
            </a:pPr>
            <a:r>
              <a:rPr lang="sr-Latn-CS" altLang="sr-Latn-RS" smtClean="0"/>
              <a:t>    c = a + b</a:t>
            </a:r>
            <a:endParaRPr lang="en-US" altLang="sr-Latn-RS" smtClean="0"/>
          </a:p>
        </p:txBody>
      </p:sp>
      <p:sp>
        <p:nvSpPr>
          <p:cNvPr id="15367" name="Oval 4"/>
          <p:cNvSpPr>
            <a:spLocks noChangeArrowheads="1"/>
          </p:cNvSpPr>
          <p:nvPr/>
        </p:nvSpPr>
        <p:spPr bwMode="auto">
          <a:xfrm>
            <a:off x="6888164" y="1628775"/>
            <a:ext cx="1800225" cy="649288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RS" altLang="sr-Latn-RS"/>
          </a:p>
        </p:txBody>
      </p:sp>
      <p:sp>
        <p:nvSpPr>
          <p:cNvPr id="15368" name="AutoShape 7"/>
          <p:cNvSpPr>
            <a:spLocks noChangeArrowheads="1"/>
          </p:cNvSpPr>
          <p:nvPr/>
        </p:nvSpPr>
        <p:spPr bwMode="auto">
          <a:xfrm>
            <a:off x="6959601" y="2565400"/>
            <a:ext cx="1800225" cy="503238"/>
          </a:xfrm>
          <a:custGeom>
            <a:avLst/>
            <a:gdLst>
              <a:gd name="T0" fmla="*/ 1575197 w 21600"/>
              <a:gd name="T1" fmla="*/ 251619 h 21600"/>
              <a:gd name="T2" fmla="*/ 900113 w 21600"/>
              <a:gd name="T3" fmla="*/ 503238 h 21600"/>
              <a:gd name="T4" fmla="*/ 225028 w 21600"/>
              <a:gd name="T5" fmla="*/ 251619 h 21600"/>
              <a:gd name="T6" fmla="*/ 900113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  <p:sp>
        <p:nvSpPr>
          <p:cNvPr id="15369" name="Rectangle 8"/>
          <p:cNvSpPr>
            <a:spLocks noChangeArrowheads="1"/>
          </p:cNvSpPr>
          <p:nvPr/>
        </p:nvSpPr>
        <p:spPr bwMode="auto">
          <a:xfrm>
            <a:off x="6888164" y="3357563"/>
            <a:ext cx="1944687" cy="431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CS" altLang="sr-Latn-RS"/>
              <a:t>c = a + b</a:t>
            </a:r>
            <a:endParaRPr lang="en-US" altLang="sr-Latn-RS"/>
          </a:p>
        </p:txBody>
      </p:sp>
      <p:sp>
        <p:nvSpPr>
          <p:cNvPr id="15370" name="AutoShape 9"/>
          <p:cNvSpPr>
            <a:spLocks noChangeArrowheads="1"/>
          </p:cNvSpPr>
          <p:nvPr/>
        </p:nvSpPr>
        <p:spPr bwMode="auto">
          <a:xfrm rot="10800000">
            <a:off x="7032626" y="4076701"/>
            <a:ext cx="1655763" cy="504825"/>
          </a:xfrm>
          <a:custGeom>
            <a:avLst/>
            <a:gdLst>
              <a:gd name="T0" fmla="*/ 1448793 w 21600"/>
              <a:gd name="T1" fmla="*/ 252413 h 21600"/>
              <a:gd name="T2" fmla="*/ 827882 w 21600"/>
              <a:gd name="T3" fmla="*/ 504825 h 21600"/>
              <a:gd name="T4" fmla="*/ 206970 w 21600"/>
              <a:gd name="T5" fmla="*/ 252413 h 21600"/>
              <a:gd name="T6" fmla="*/ 82788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  <p:sp>
        <p:nvSpPr>
          <p:cNvPr id="15371" name="Oval 10"/>
          <p:cNvSpPr>
            <a:spLocks noChangeArrowheads="1"/>
          </p:cNvSpPr>
          <p:nvPr/>
        </p:nvSpPr>
        <p:spPr bwMode="auto">
          <a:xfrm>
            <a:off x="6959600" y="4941889"/>
            <a:ext cx="1728788" cy="57467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RS" altLang="sr-Latn-RS"/>
          </a:p>
        </p:txBody>
      </p:sp>
      <p:sp>
        <p:nvSpPr>
          <p:cNvPr id="15372" name="Line 11"/>
          <p:cNvSpPr>
            <a:spLocks noChangeShapeType="1"/>
          </p:cNvSpPr>
          <p:nvPr/>
        </p:nvSpPr>
        <p:spPr bwMode="auto">
          <a:xfrm>
            <a:off x="7824788" y="3068639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  <p:sp>
        <p:nvSpPr>
          <p:cNvPr id="15373" name="Line 12"/>
          <p:cNvSpPr>
            <a:spLocks noChangeShapeType="1"/>
          </p:cNvSpPr>
          <p:nvPr/>
        </p:nvSpPr>
        <p:spPr bwMode="auto">
          <a:xfrm>
            <a:off x="7824788" y="3789364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  <p:sp>
        <p:nvSpPr>
          <p:cNvPr id="15374" name="Line 13"/>
          <p:cNvSpPr>
            <a:spLocks noChangeShapeType="1"/>
          </p:cNvSpPr>
          <p:nvPr/>
        </p:nvSpPr>
        <p:spPr bwMode="auto">
          <a:xfrm>
            <a:off x="7824788" y="4581526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  <p:sp>
        <p:nvSpPr>
          <p:cNvPr id="15375" name="Text Box 14"/>
          <p:cNvSpPr txBox="1">
            <a:spLocks noChangeArrowheads="1"/>
          </p:cNvSpPr>
          <p:nvPr/>
        </p:nvSpPr>
        <p:spPr bwMode="auto">
          <a:xfrm>
            <a:off x="7104064" y="1773238"/>
            <a:ext cx="1368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/>
              <a:t>POČETAK</a:t>
            </a:r>
            <a:endParaRPr lang="en-US" altLang="sr-Latn-RS"/>
          </a:p>
        </p:txBody>
      </p:sp>
      <p:sp>
        <p:nvSpPr>
          <p:cNvPr id="15376" name="Line 15"/>
          <p:cNvSpPr>
            <a:spLocks noChangeShapeType="1"/>
          </p:cNvSpPr>
          <p:nvPr/>
        </p:nvSpPr>
        <p:spPr bwMode="auto">
          <a:xfrm>
            <a:off x="7824788" y="2276476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  <p:sp>
        <p:nvSpPr>
          <p:cNvPr id="15377" name="Text Box 16"/>
          <p:cNvSpPr txBox="1">
            <a:spLocks noChangeArrowheads="1"/>
          </p:cNvSpPr>
          <p:nvPr/>
        </p:nvSpPr>
        <p:spPr bwMode="auto">
          <a:xfrm>
            <a:off x="7391400" y="2636838"/>
            <a:ext cx="8651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/>
              <a:t>a, b</a:t>
            </a:r>
            <a:endParaRPr lang="en-US" altLang="sr-Latn-RS"/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7464425" y="4149726"/>
            <a:ext cx="719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/>
              <a:t>c</a:t>
            </a:r>
            <a:endParaRPr lang="en-US" altLang="sr-Latn-RS"/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7464425" y="5084763"/>
            <a:ext cx="86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sr-Latn-CS" altLang="sr-Latn-RS"/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7391401" y="5013326"/>
            <a:ext cx="792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/>
              <a:t>kraj</a:t>
            </a:r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24833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Šta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Python?</a:t>
            </a:r>
            <a:endParaRPr lang="sr-Latn-R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928324"/>
            <a:ext cx="4877223" cy="265199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Glavna</a:t>
            </a:r>
            <a:r>
              <a:rPr lang="en-US" dirty="0"/>
              <a:t> </a:t>
            </a:r>
            <a:r>
              <a:rPr lang="en-US" dirty="0" err="1"/>
              <a:t>karakteristika</a:t>
            </a:r>
            <a:r>
              <a:rPr lang="en-US" dirty="0"/>
              <a:t> </a:t>
            </a:r>
            <a:r>
              <a:rPr lang="en-US" dirty="0" err="1"/>
              <a:t>ovog</a:t>
            </a:r>
            <a:r>
              <a:rPr lang="en-US" dirty="0"/>
              <a:t> </a:t>
            </a:r>
            <a:r>
              <a:rPr lang="en-US" dirty="0" err="1"/>
              <a:t>programskog</a:t>
            </a:r>
            <a:r>
              <a:rPr lang="en-US" dirty="0"/>
              <a:t> </a:t>
            </a:r>
            <a:r>
              <a:rPr lang="en-US" dirty="0" err="1"/>
              <a:t>jezika</a:t>
            </a:r>
            <a:r>
              <a:rPr lang="en-US" dirty="0"/>
              <a:t> </a:t>
            </a:r>
            <a:r>
              <a:rPr lang="en-US" dirty="0" err="1"/>
              <a:t>jeste</a:t>
            </a:r>
            <a:r>
              <a:rPr lang="en-US" dirty="0"/>
              <a:t> </a:t>
            </a:r>
            <a:r>
              <a:rPr lang="en-US" dirty="0" err="1"/>
              <a:t>jednostavnost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preglednost</a:t>
            </a:r>
            <a:r>
              <a:rPr lang="en-US" dirty="0"/>
              <a:t> </a:t>
            </a:r>
            <a:r>
              <a:rPr lang="en-US" dirty="0" err="1"/>
              <a:t>pisanja</a:t>
            </a:r>
            <a:r>
              <a:rPr lang="en-US" dirty="0"/>
              <a:t> </a:t>
            </a:r>
            <a:r>
              <a:rPr lang="en-US" dirty="0" err="1"/>
              <a:t>koda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lakoća</a:t>
            </a:r>
            <a:r>
              <a:rPr lang="en-US" dirty="0"/>
              <a:t> </a:t>
            </a:r>
            <a:r>
              <a:rPr lang="en-US" dirty="0" err="1"/>
              <a:t>kojom</a:t>
            </a:r>
            <a:r>
              <a:rPr lang="en-US" dirty="0"/>
              <a:t>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savladati</a:t>
            </a:r>
            <a:r>
              <a:rPr lang="en-US" dirty="0"/>
              <a:t>. </a:t>
            </a:r>
            <a:endParaRPr lang="sr-Latn-RS" dirty="0" smtClean="0"/>
          </a:p>
          <a:p>
            <a:r>
              <a:rPr lang="en-US" dirty="0" smtClean="0"/>
              <a:t>To </a:t>
            </a:r>
            <a:r>
              <a:rPr lang="en-US" dirty="0"/>
              <a:t>je </a:t>
            </a:r>
            <a:r>
              <a:rPr lang="en-US" dirty="0" err="1"/>
              <a:t>jedan</a:t>
            </a:r>
            <a:r>
              <a:rPr lang="en-US" dirty="0"/>
              <a:t> od </a:t>
            </a:r>
            <a:r>
              <a:rPr lang="en-US" dirty="0" err="1"/>
              <a:t>razloga</a:t>
            </a:r>
            <a:r>
              <a:rPr lang="en-US" dirty="0"/>
              <a:t> </a:t>
            </a:r>
            <a:r>
              <a:rPr lang="en-US" dirty="0" err="1"/>
              <a:t>zašto</a:t>
            </a:r>
            <a:r>
              <a:rPr lang="en-US" dirty="0"/>
              <a:t> se </a:t>
            </a:r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programski</a:t>
            </a:r>
            <a:r>
              <a:rPr lang="en-US" dirty="0"/>
              <a:t> </a:t>
            </a:r>
            <a:r>
              <a:rPr lang="en-US" dirty="0" err="1"/>
              <a:t>jezik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učiti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rano</a:t>
            </a:r>
            <a:r>
              <a:rPr lang="en-US" dirty="0"/>
              <a:t>.</a:t>
            </a:r>
            <a:endParaRPr lang="sr-Latn-RS" dirty="0"/>
          </a:p>
          <a:p>
            <a:endParaRPr lang="sr-Latn-R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3B61E-A733-492A-A613-ABEC936FDE51}" type="datetime1">
              <a:rPr lang="en-US" smtClean="0"/>
              <a:t>10/2/2020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Nastavnik Informatike i računarstva dipl.ing. Sead Gicić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8C26-29A3-4591-9064-23FE9B9A32C8}" type="slidenum">
              <a:rPr lang="sr-Latn-RS" smtClean="0"/>
              <a:t>24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02623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 je tvorac Python-a?</a:t>
            </a:r>
            <a:endParaRPr 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75" y="1825625"/>
            <a:ext cx="4572000" cy="3048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r-Latn-RS" b="1" dirty="0"/>
              <a:t>Gvido van Rosum </a:t>
            </a:r>
            <a:endParaRPr lang="sr-Latn-RS" b="1" dirty="0" smtClean="0"/>
          </a:p>
          <a:p>
            <a:pPr marL="0" indent="0">
              <a:buNone/>
            </a:pPr>
            <a:r>
              <a:rPr lang="sr-Latn-RS" dirty="0" smtClean="0"/>
              <a:t>(</a:t>
            </a:r>
            <a:r>
              <a:rPr lang="sr-Latn-RS" dirty="0"/>
              <a:t>hol. Guido van </a:t>
            </a:r>
            <a:r>
              <a:rPr lang="sr-Latn-RS" dirty="0" smtClean="0"/>
              <a:t>Rossum)</a:t>
            </a:r>
          </a:p>
          <a:p>
            <a:pPr marL="0" indent="0">
              <a:buNone/>
            </a:pPr>
            <a:r>
              <a:rPr lang="sr-Latn-RS" dirty="0" smtClean="0"/>
              <a:t>rođen </a:t>
            </a:r>
            <a:r>
              <a:rPr lang="sr-Latn-RS" dirty="0"/>
              <a:t>31. januar </a:t>
            </a:r>
            <a:r>
              <a:rPr lang="sr-Latn-RS" dirty="0" smtClean="0"/>
              <a:t>1956. </a:t>
            </a:r>
            <a:r>
              <a:rPr lang="sr-Latn-RS" dirty="0"/>
              <a:t>je programer i autor programskog jezika Pajton.</a:t>
            </a:r>
          </a:p>
          <a:p>
            <a:endParaRPr lang="sr-Latn-R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83351-B2C4-414B-A83A-384A092E3B9C}" type="datetime1">
              <a:rPr lang="en-US" smtClean="0"/>
              <a:t>10/2/2020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Nastavnik Informatike i računarstva dipl.ing. Sead Gicić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8C26-29A3-4591-9064-23FE9B9A32C8}" type="slidenum">
              <a:rPr lang="sr-Latn-RS" smtClean="0"/>
              <a:t>25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04478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je nastalo ime Python?</a:t>
            </a:r>
            <a:endParaRPr lang="sr-Latn-R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Ime</a:t>
            </a:r>
            <a:r>
              <a:rPr lang="en-US" dirty="0"/>
              <a:t> </a:t>
            </a:r>
            <a:r>
              <a:rPr lang="en-US" dirty="0" err="1"/>
              <a:t>Pajton</a:t>
            </a:r>
            <a:r>
              <a:rPr lang="en-US" dirty="0"/>
              <a:t> </a:t>
            </a:r>
            <a:r>
              <a:rPr lang="en-US" dirty="0" err="1"/>
              <a:t>jezika</a:t>
            </a:r>
            <a:r>
              <a:rPr lang="en-US" dirty="0"/>
              <a:t> </a:t>
            </a:r>
            <a:r>
              <a:rPr lang="en-US" dirty="0" err="1"/>
              <a:t>potiče</a:t>
            </a:r>
            <a:r>
              <a:rPr lang="en-US" dirty="0"/>
              <a:t> od </a:t>
            </a:r>
            <a:r>
              <a:rPr lang="en-US" dirty="0" err="1"/>
              <a:t>britanske</a:t>
            </a:r>
            <a:r>
              <a:rPr lang="en-US" dirty="0"/>
              <a:t> </a:t>
            </a:r>
            <a:r>
              <a:rPr lang="en-US" dirty="0" err="1"/>
              <a:t>televizijske</a:t>
            </a:r>
            <a:r>
              <a:rPr lang="en-US" dirty="0"/>
              <a:t> </a:t>
            </a:r>
            <a:r>
              <a:rPr lang="en-US" dirty="0" err="1"/>
              <a:t>komedije</a:t>
            </a:r>
            <a:r>
              <a:rPr lang="en-US" dirty="0"/>
              <a:t> Monty Python’s Flying Circus, </a:t>
            </a:r>
            <a:r>
              <a:rPr lang="en-US" dirty="0" err="1"/>
              <a:t>čime</a:t>
            </a:r>
            <a:r>
              <a:rPr lang="en-US" dirty="0"/>
              <a:t> je Guido van </a:t>
            </a:r>
            <a:r>
              <a:rPr lang="en-US" dirty="0" err="1"/>
              <a:t>Rossum</a:t>
            </a:r>
            <a:r>
              <a:rPr lang="en-US" dirty="0"/>
              <a:t>, </a:t>
            </a:r>
            <a:r>
              <a:rPr lang="en-US" dirty="0" err="1"/>
              <a:t>koji</a:t>
            </a:r>
            <a:r>
              <a:rPr lang="en-US" dirty="0"/>
              <a:t> je </a:t>
            </a:r>
            <a:r>
              <a:rPr lang="en-US" dirty="0" err="1"/>
              <a:t>započeo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jezika</a:t>
            </a:r>
            <a:r>
              <a:rPr lang="en-US" dirty="0"/>
              <a:t> </a:t>
            </a:r>
            <a:r>
              <a:rPr lang="en-US" dirty="0" err="1"/>
              <a:t>Pajton</a:t>
            </a:r>
            <a:r>
              <a:rPr lang="en-US" dirty="0"/>
              <a:t> </a:t>
            </a:r>
            <a:r>
              <a:rPr lang="en-US" dirty="0" err="1"/>
              <a:t>1990.godine</a:t>
            </a:r>
            <a:r>
              <a:rPr lang="en-US" dirty="0"/>
              <a:t>, </a:t>
            </a:r>
            <a:endParaRPr lang="sr-Latn-RS" dirty="0" smtClean="0"/>
          </a:p>
          <a:p>
            <a:r>
              <a:rPr lang="sr-Latn-RS" dirty="0" smtClean="0"/>
              <a:t>Ž</a:t>
            </a:r>
            <a:r>
              <a:rPr lang="en-US" dirty="0" err="1" smtClean="0"/>
              <a:t>eleo</a:t>
            </a:r>
            <a:r>
              <a:rPr lang="en-US" dirty="0" smtClean="0"/>
              <a:t> </a:t>
            </a:r>
            <a:r>
              <a:rPr lang="en-US" dirty="0"/>
              <a:t>da </a:t>
            </a:r>
            <a:r>
              <a:rPr lang="en-US" dirty="0" err="1"/>
              <a:t>naglasi</a:t>
            </a:r>
            <a:r>
              <a:rPr lang="en-US" dirty="0"/>
              <a:t> </a:t>
            </a:r>
            <a:r>
              <a:rPr lang="en-US" dirty="0" err="1"/>
              <a:t>svoj</a:t>
            </a:r>
            <a:r>
              <a:rPr lang="en-US" dirty="0"/>
              <a:t> </a:t>
            </a:r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cilj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pravljenju</a:t>
            </a:r>
            <a:r>
              <a:rPr lang="en-US" dirty="0"/>
              <a:t> </a:t>
            </a:r>
            <a:r>
              <a:rPr lang="en-US" dirty="0" err="1"/>
              <a:t>novog</a:t>
            </a:r>
            <a:r>
              <a:rPr lang="en-US" dirty="0"/>
              <a:t> </a:t>
            </a:r>
            <a:r>
              <a:rPr lang="en-US" dirty="0" err="1"/>
              <a:t>jezika</a:t>
            </a:r>
            <a:r>
              <a:rPr lang="en-US" dirty="0"/>
              <a:t> – da </a:t>
            </a:r>
            <a:r>
              <a:rPr lang="en-US" dirty="0" err="1"/>
              <a:t>programiranje</a:t>
            </a:r>
            <a:r>
              <a:rPr lang="en-US" dirty="0"/>
              <a:t> </a:t>
            </a:r>
            <a:r>
              <a:rPr lang="en-US" dirty="0" err="1"/>
              <a:t>postane</a:t>
            </a:r>
            <a:r>
              <a:rPr lang="en-US" dirty="0"/>
              <a:t> </a:t>
            </a:r>
            <a:r>
              <a:rPr lang="en-US" dirty="0" err="1"/>
              <a:t>zabavno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pomenuta</a:t>
            </a:r>
            <a:r>
              <a:rPr lang="en-US" dirty="0"/>
              <a:t> </a:t>
            </a:r>
            <a:r>
              <a:rPr lang="en-US" dirty="0" err="1"/>
              <a:t>serija</a:t>
            </a:r>
            <a:r>
              <a:rPr lang="en-US" dirty="0"/>
              <a:t>.</a:t>
            </a:r>
            <a:endParaRPr lang="sr-Latn-RS" dirty="0"/>
          </a:p>
          <a:p>
            <a:endParaRPr lang="sr-Latn-R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74" y="1825625"/>
            <a:ext cx="2284452" cy="4351338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D979-6B7C-4E67-84DC-283CE8805BA3}" type="datetime1">
              <a:rPr lang="en-US" smtClean="0"/>
              <a:t>10/2/2020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Nastavnik Informatike i računarstva dipl.ing. Sead Gicić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8C26-29A3-4591-9064-23FE9B9A32C8}" type="slidenum">
              <a:rPr lang="sr-Latn-RS" smtClean="0"/>
              <a:t>26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56512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2540"/>
            <a:ext cx="10515600" cy="873986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 koristi Python?</a:t>
            </a:r>
            <a:endParaRPr lang="sr-Latn-R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20" y="3861034"/>
            <a:ext cx="5070534" cy="260416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1975" y="1914445"/>
            <a:ext cx="2649828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Instagram</a:t>
            </a:r>
            <a:endParaRPr lang="sr-Latn-RS" dirty="0"/>
          </a:p>
          <a:p>
            <a:r>
              <a:rPr lang="en-US" dirty="0" smtClean="0"/>
              <a:t>YouTube</a:t>
            </a:r>
            <a:endParaRPr lang="sr-Latn-RS" dirty="0" smtClean="0"/>
          </a:p>
          <a:p>
            <a:r>
              <a:rPr lang="en-US" dirty="0" smtClean="0"/>
              <a:t>Google</a:t>
            </a:r>
            <a:endParaRPr lang="sr-Latn-RS" dirty="0" smtClean="0"/>
          </a:p>
          <a:p>
            <a:r>
              <a:rPr lang="sr-Latn-RS" dirty="0" smtClean="0"/>
              <a:t>Mozilla Firefox</a:t>
            </a:r>
            <a:endParaRPr lang="sr-Latn-RS" dirty="0"/>
          </a:p>
          <a:p>
            <a:r>
              <a:rPr lang="en-US" dirty="0"/>
              <a:t>Facebook</a:t>
            </a:r>
            <a:endParaRPr lang="sr-Latn-RS" dirty="0"/>
          </a:p>
          <a:p>
            <a:r>
              <a:rPr lang="en-US" dirty="0"/>
              <a:t>Netflix</a:t>
            </a:r>
            <a:endParaRPr lang="sr-Latn-RS" dirty="0"/>
          </a:p>
          <a:p>
            <a:r>
              <a:rPr lang="en-US" dirty="0"/>
              <a:t>NASA</a:t>
            </a:r>
            <a:endParaRPr lang="sr-Latn-RS" dirty="0"/>
          </a:p>
          <a:p>
            <a:r>
              <a:rPr lang="en-US" dirty="0"/>
              <a:t>Amazon</a:t>
            </a:r>
            <a:endParaRPr lang="sr-Latn-RS" dirty="0"/>
          </a:p>
          <a:p>
            <a:r>
              <a:rPr lang="en-US" dirty="0"/>
              <a:t>Walt </a:t>
            </a:r>
            <a:endParaRPr lang="sr-Latn-RS" dirty="0"/>
          </a:p>
          <a:p>
            <a:r>
              <a:rPr lang="en-US" dirty="0"/>
              <a:t>Disney</a:t>
            </a:r>
            <a:endParaRPr lang="sr-Latn-RS" dirty="0"/>
          </a:p>
          <a:p>
            <a:r>
              <a:rPr lang="en-US" dirty="0" smtClean="0"/>
              <a:t>Pinterest</a:t>
            </a:r>
            <a:endParaRPr lang="sr-Latn-RS" dirty="0"/>
          </a:p>
          <a:p>
            <a:endParaRPr lang="sr-Latn-R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94620"/>
            <a:ext cx="4524375" cy="1009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004" y="2541191"/>
            <a:ext cx="2621923" cy="262192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CE00-3D10-4B22-852F-22CF8A1ED03B}" type="datetime1">
              <a:rPr lang="en-US" smtClean="0"/>
              <a:t>10/2/2020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Nastavnik Informatike i računarstva dipl.ing. Sead Gicić</a:t>
            </a:r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8C26-29A3-4591-9064-23FE9B9A32C8}" type="slidenum">
              <a:rPr lang="sr-Latn-RS" smtClean="0"/>
              <a:t>27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978149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Namena Python-a</a:t>
            </a:r>
            <a:endParaRPr lang="sr-Latn-R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04" y="1825625"/>
            <a:ext cx="4331192" cy="435133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Pajton</a:t>
            </a:r>
            <a:r>
              <a:rPr lang="en-US" dirty="0"/>
              <a:t> je </a:t>
            </a:r>
            <a:r>
              <a:rPr lang="en-US" dirty="0" err="1"/>
              <a:t>moćan</a:t>
            </a:r>
            <a:r>
              <a:rPr lang="en-US" dirty="0"/>
              <a:t>, </a:t>
            </a:r>
            <a:r>
              <a:rPr lang="en-US" dirty="0" err="1"/>
              <a:t>fleksibilan</a:t>
            </a:r>
            <a:r>
              <a:rPr lang="en-US" dirty="0"/>
              <a:t> </a:t>
            </a:r>
            <a:r>
              <a:rPr lang="en-US" dirty="0" err="1"/>
              <a:t>programski</a:t>
            </a:r>
            <a:r>
              <a:rPr lang="en-US" dirty="0"/>
              <a:t> </a:t>
            </a:r>
            <a:r>
              <a:rPr lang="en-US" dirty="0" err="1"/>
              <a:t>jezik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koristiti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web </a:t>
            </a:r>
            <a:r>
              <a:rPr lang="en-US" dirty="0" err="1"/>
              <a:t>aplikacija</a:t>
            </a:r>
            <a:r>
              <a:rPr lang="en-US" dirty="0"/>
              <a:t>,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kreiranje</a:t>
            </a:r>
            <a:r>
              <a:rPr lang="en-US" dirty="0"/>
              <a:t> </a:t>
            </a:r>
            <a:r>
              <a:rPr lang="en-US" dirty="0" err="1"/>
              <a:t>igrica</a:t>
            </a:r>
            <a:r>
              <a:rPr lang="en-US" dirty="0"/>
              <a:t>, a </a:t>
            </a:r>
            <a:r>
              <a:rPr lang="en-US" dirty="0" err="1"/>
              <a:t>puno</a:t>
            </a:r>
            <a:r>
              <a:rPr lang="en-US" dirty="0"/>
              <a:t> se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zove</a:t>
            </a:r>
            <a:r>
              <a:rPr lang="en-US" dirty="0"/>
              <a:t> </a:t>
            </a:r>
            <a:r>
              <a:rPr lang="en-US" b="1" dirty="0"/>
              <a:t>Data Science</a:t>
            </a:r>
            <a:r>
              <a:rPr lang="en-US" dirty="0"/>
              <a:t>.</a:t>
            </a:r>
            <a:endParaRPr lang="sr-Latn-RS" dirty="0"/>
          </a:p>
          <a:p>
            <a:endParaRPr lang="sr-Latn-R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FD810-2AA1-4D78-815F-9EF4E662F3B0}" type="datetime1">
              <a:rPr lang="en-US" smtClean="0"/>
              <a:t>10/2/2020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Nastavnik Informatike i računarstva dipl.ing. Sead Gicić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8C26-29A3-4591-9064-23FE9B9A32C8}" type="slidenum">
              <a:rPr lang="sr-Latn-RS" smtClean="0"/>
              <a:t>28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303875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Kako</a:t>
            </a:r>
            <a:r>
              <a:rPr lang="en-US" b="1" dirty="0"/>
              <a:t> </a:t>
            </a:r>
            <a:r>
              <a:rPr lang="en-US" b="1" dirty="0" err="1"/>
              <a:t>instalirati</a:t>
            </a:r>
            <a:r>
              <a:rPr lang="en-US" b="1" dirty="0"/>
              <a:t> Python?</a:t>
            </a:r>
            <a:r>
              <a:rPr lang="sr-Latn-RS" dirty="0"/>
              <a:t/>
            </a:r>
            <a:br>
              <a:rPr lang="sr-Latn-RS" dirty="0"/>
            </a:br>
            <a:endParaRPr lang="sr-Latn-R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7136" y="1825625"/>
            <a:ext cx="5181600" cy="276149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9344" y="1825625"/>
            <a:ext cx="5944672" cy="22698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sr-Latn-RS" dirty="0" smtClean="0">
              <a:hlinkClick r:id="rId3"/>
            </a:endParaRPr>
          </a:p>
          <a:p>
            <a:r>
              <a:rPr lang="sr-Latn-RS" dirty="0" smtClean="0">
                <a:hlinkClick r:id="rId3"/>
              </a:rPr>
              <a:t>https</a:t>
            </a:r>
            <a:r>
              <a:rPr lang="sr-Latn-RS" dirty="0">
                <a:hlinkClick r:id="rId3"/>
              </a:rPr>
              <a:t>://www.python.org/downloads</a:t>
            </a:r>
            <a:r>
              <a:rPr lang="sr-Latn-RS" dirty="0" smtClean="0">
                <a:hlinkClick r:id="rId3"/>
              </a:rPr>
              <a:t>/</a:t>
            </a:r>
            <a:endParaRPr lang="sr-Latn-RS" dirty="0" smtClean="0"/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r>
              <a:rPr lang="sr-Latn-RS" dirty="0" smtClean="0"/>
              <a:t>Za Android:</a:t>
            </a:r>
          </a:p>
          <a:p>
            <a:r>
              <a:rPr lang="sr-Latn-RS" dirty="0"/>
              <a:t>https://repl.it/languages/python3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C4B96-9247-40EB-9622-63EEAD63A063}" type="datetime1">
              <a:rPr lang="en-US" smtClean="0"/>
              <a:t>10/2/2020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Nastavnik Informatike i računarstva dipl.ing. Sead Gicić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8C26-29A3-4591-9064-23FE9B9A32C8}" type="slidenum">
              <a:rPr lang="sr-Latn-RS" smtClean="0"/>
              <a:t>29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76822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199" y="1573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r-Latn-R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Edukativni centar PROcoding</a:t>
            </a:r>
            <a:endParaRPr lang="sr-Latn-R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9" y="1690688"/>
            <a:ext cx="4351338" cy="4351338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29577" y="1892963"/>
            <a:ext cx="6697015" cy="3464648"/>
          </a:xfrm>
        </p:spPr>
        <p:txBody>
          <a:bodyPr>
            <a:normAutofit fontScale="25000" lnSpcReduction="20000"/>
          </a:bodyPr>
          <a:lstStyle/>
          <a:p>
            <a:r>
              <a:rPr lang="sr-Latn-RS" sz="14400" b="1" dirty="0"/>
              <a:t>Ko smo mi?</a:t>
            </a:r>
            <a:endParaRPr lang="sr-Latn-RS" sz="14400" dirty="0"/>
          </a:p>
          <a:p>
            <a:r>
              <a:rPr lang="sr-Latn-RS" sz="8000" dirty="0"/>
              <a:t>Mi smo tim iskusnih predavača. Naši predavači su visoko kvalifikovani i imaju iskustva u radu sa decom. Neki od nas imaju više od 20 godina iskustva na polju edukacije u oblasti IT-a. U našim redovima imamo doktora nauka, magistra, mastere i diplomirane stručnjake. Fokusirani smo na edukaciju predškolske i školske dece, ali imamo i nekoliko kurseva za odrasle. Uspešno sarađujemo i sa firmama i vršimo obuku njihovih zaposlenih. Naš tim je agilan u praćenju i primeni najnovijih tehnologija. Koristimo najsavremenije pristupe obrazovanju. Aktivno pratimo i potrebe zaposlenih i nudimo kurseve koji im pomažu da steknu neophodna računarska znanja koja su im neophodna za dalje napredovanje</a:t>
            </a:r>
            <a:r>
              <a:rPr lang="sr-Latn-RS" sz="8000" dirty="0" smtClean="0"/>
              <a:t>.</a:t>
            </a:r>
          </a:p>
          <a:p>
            <a:pPr marL="0" indent="0">
              <a:buNone/>
            </a:pPr>
            <a:r>
              <a:rPr lang="sr-Latn-RS" dirty="0"/>
              <a:t/>
            </a:r>
            <a:br>
              <a:rPr lang="sr-Latn-RS" dirty="0"/>
            </a:br>
            <a:endParaRPr lang="sr-Latn-RS" dirty="0"/>
          </a:p>
        </p:txBody>
      </p:sp>
      <p:sp>
        <p:nvSpPr>
          <p:cNvPr id="3" name="TextBox 2"/>
          <p:cNvSpPr txBox="1"/>
          <p:nvPr/>
        </p:nvSpPr>
        <p:spPr>
          <a:xfrm>
            <a:off x="2283853" y="5508783"/>
            <a:ext cx="7624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https://www.procoding.rs/</a:t>
            </a:r>
            <a:endParaRPr lang="sr-Latn-R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C403B-A93C-47D3-B5A9-2C649B2895D4}" type="datetime1">
              <a:rPr lang="en-US" smtClean="0"/>
              <a:t>10/2/2020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Nastavnik Informatike i računarstva dipl.ing. Sead Gicić</a:t>
            </a:r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8C26-29A3-4591-9064-23FE9B9A32C8}" type="slidenum">
              <a:rPr lang="sr-Latn-RS" smtClean="0"/>
              <a:t>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216550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Python IDLE</a:t>
            </a:r>
            <a:endParaRPr 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9788" y="1462222"/>
            <a:ext cx="5157787" cy="823912"/>
          </a:xfrm>
        </p:spPr>
        <p:txBody>
          <a:bodyPr/>
          <a:lstStyle/>
          <a:p>
            <a:pPr algn="ctr"/>
            <a:r>
              <a:rPr lang="sr-Latn-RS" dirty="0" smtClean="0"/>
              <a:t>Shell - konzola</a:t>
            </a:r>
            <a:endParaRPr lang="sr-Latn-R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58572" y="2505075"/>
            <a:ext cx="3505476" cy="3684588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172200" y="1462222"/>
            <a:ext cx="5183188" cy="823912"/>
          </a:xfrm>
        </p:spPr>
        <p:txBody>
          <a:bodyPr/>
          <a:lstStyle/>
          <a:p>
            <a:pPr algn="ctr"/>
            <a:r>
              <a:rPr lang="sr-Latn-RS" dirty="0" smtClean="0"/>
              <a:t>New File</a:t>
            </a:r>
            <a:endParaRPr lang="sr-Latn-R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980351" y="2505075"/>
            <a:ext cx="3566885" cy="368458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818A-8EEF-48B4-A39B-A71FB966D1B9}" type="datetime1">
              <a:rPr lang="en-US" smtClean="0"/>
              <a:t>10/2/2020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Nastavnik Informatike i računarstva dipl.ing. Sead Gicić</a:t>
            </a:r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8C26-29A3-4591-9064-23FE9B9A32C8}" type="slidenum">
              <a:rPr lang="sr-Latn-RS" smtClean="0"/>
              <a:t>30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874969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Tipovi podataka u Python-u</a:t>
            </a:r>
            <a:endParaRPr lang="sr-Latn-R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538964"/>
              </p:ext>
            </p:extLst>
          </p:nvPr>
        </p:nvGraphicFramePr>
        <p:xfrm>
          <a:off x="1928812" y="1959134"/>
          <a:ext cx="8334375" cy="4084320"/>
        </p:xfrm>
        <a:graphic>
          <a:graphicData uri="http://schemas.openxmlformats.org/drawingml/2006/table">
            <a:tbl>
              <a:tblPr/>
              <a:tblGrid>
                <a:gridCol w="1524000"/>
                <a:gridCol w="6810375"/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sr-Latn-RS" dirty="0">
                          <a:effectLst/>
                        </a:rPr>
                        <a:t>Text Type:</a:t>
                      </a:r>
                    </a:p>
                  </a:txBody>
                  <a:tcPr marL="1524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RS" dirty="0">
                          <a:effectLst/>
                        </a:rPr>
                        <a:t>str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sr-Latn-RS">
                          <a:effectLst/>
                        </a:rPr>
                        <a:t>Numeric Types:</a:t>
                      </a:r>
                    </a:p>
                  </a:txBody>
                  <a:tcPr marL="1524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RS">
                          <a:effectLst/>
                        </a:rPr>
                        <a:t>int, float, complex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sr-Latn-RS">
                          <a:effectLst/>
                        </a:rPr>
                        <a:t>Sequence Types:</a:t>
                      </a:r>
                    </a:p>
                  </a:txBody>
                  <a:tcPr marL="1524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RS">
                          <a:effectLst/>
                        </a:rPr>
                        <a:t>list, tuple, range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sr-Latn-RS">
                          <a:effectLst/>
                        </a:rPr>
                        <a:t>Mapping Type:</a:t>
                      </a:r>
                    </a:p>
                  </a:txBody>
                  <a:tcPr marL="1524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RS">
                          <a:effectLst/>
                        </a:rPr>
                        <a:t>dict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sr-Latn-RS">
                          <a:effectLst/>
                        </a:rPr>
                        <a:t>Set Types:</a:t>
                      </a:r>
                    </a:p>
                  </a:txBody>
                  <a:tcPr marL="1524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RS">
                          <a:effectLst/>
                        </a:rPr>
                        <a:t>set, frozenset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sr-Latn-RS">
                          <a:effectLst/>
                        </a:rPr>
                        <a:t>Boolean Type:</a:t>
                      </a:r>
                    </a:p>
                  </a:txBody>
                  <a:tcPr marL="1524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RS">
                          <a:effectLst/>
                        </a:rPr>
                        <a:t>bool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sr-Latn-RS">
                          <a:effectLst/>
                        </a:rPr>
                        <a:t>Binary Types:</a:t>
                      </a:r>
                    </a:p>
                  </a:txBody>
                  <a:tcPr marL="1524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r-Latn-RS" dirty="0">
                          <a:effectLst/>
                        </a:rPr>
                        <a:t>bytes, bytearray, memoryview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3335627" y="1841678"/>
            <a:ext cx="1068947" cy="11075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F09D-F988-4222-BFF3-E0F4E1D3F4D5}" type="datetime1">
              <a:rPr lang="en-US" smtClean="0"/>
              <a:t>10/2/2020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Nastavnik Informatike i računarstva dipl.ing. Sead Gicić</a:t>
            </a:r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8C26-29A3-4591-9064-23FE9B9A32C8}" type="slidenum">
              <a:rPr lang="sr-Latn-RS" smtClean="0"/>
              <a:t>31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65615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5400" b="1" dirty="0" smtClean="0"/>
              <a:t>Ikona ZOOM programa</a:t>
            </a:r>
            <a:endParaRPr lang="sr-Latn-RS" sz="5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653" y="2125013"/>
            <a:ext cx="3282693" cy="3282693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26AC2-BABE-4989-812C-3F3B80E5A4C6}" type="datetime1">
              <a:rPr lang="en-US" smtClean="0"/>
              <a:t>10/2/2020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Nastavnik Informatike i računarstva dipl.ing. Sead Gicić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8C26-29A3-4591-9064-23FE9B9A32C8}" type="slidenum">
              <a:rPr lang="sr-Latn-RS" smtClean="0"/>
              <a:t>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3415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469451" cy="510638"/>
          </a:xfrm>
        </p:spPr>
        <p:txBody>
          <a:bodyPr>
            <a:noAutofit/>
          </a:bodyPr>
          <a:lstStyle/>
          <a:p>
            <a:pPr algn="ctr"/>
            <a:r>
              <a:rPr lang="sr-Latn-RS" sz="5400" b="1" dirty="0" smtClean="0"/>
              <a:t>Početna u Windows-u</a:t>
            </a:r>
            <a:endParaRPr lang="sr-Latn-RS" sz="5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52" y="1181682"/>
            <a:ext cx="4551260" cy="6643962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A4B6-59AA-47E8-B06E-59843469CE07}" type="datetime1">
              <a:rPr lang="en-US" smtClean="0"/>
              <a:t>10/2/2020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Nastavnik Informatike i računarstva dipl.ing. Sead Gicić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8C26-29A3-4591-9064-23FE9B9A32C8}" type="slidenum">
              <a:rPr lang="sr-Latn-RS" smtClean="0"/>
              <a:t>5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92679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b="1" dirty="0" smtClean="0"/>
              <a:t>Početna u Android-u</a:t>
            </a:r>
            <a:endParaRPr lang="sr-Latn-R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566" y="1825625"/>
            <a:ext cx="2116867" cy="4351338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7F25A-74C1-4D63-B771-F5B5E8E3053C}" type="datetime1">
              <a:rPr lang="en-US" smtClean="0"/>
              <a:t>10/2/2020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Nastavnik Informatike i računarstva dipl.ing. Sead Gicić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8C26-29A3-4591-9064-23FE9B9A32C8}" type="slidenum">
              <a:rPr lang="sr-Latn-RS" smtClean="0"/>
              <a:t>6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75402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43693" cy="484881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dirty="0" smtClean="0"/>
              <a:t>Meeting ID</a:t>
            </a:r>
            <a:endParaRPr lang="sr-Latn-R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26" y="1117286"/>
            <a:ext cx="9731049" cy="6468370"/>
          </a:xfrm>
        </p:spPr>
      </p:pic>
      <p:sp>
        <p:nvSpPr>
          <p:cNvPr id="3" name="TextBox 2"/>
          <p:cNvSpPr txBox="1"/>
          <p:nvPr/>
        </p:nvSpPr>
        <p:spPr>
          <a:xfrm>
            <a:off x="7826189" y="2918013"/>
            <a:ext cx="2950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Uneti ime i </a:t>
            </a:r>
            <a:r>
              <a:rPr lang="sr-Latn-RS" dirty="0" smtClean="0"/>
              <a:t>prezime i grad</a:t>
            </a:r>
            <a:endParaRPr lang="sr-Latn-R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961965" y="3079376"/>
            <a:ext cx="2743200" cy="13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4119A-F2AE-4FCA-90BF-39705E8748D6}" type="datetime1">
              <a:rPr lang="en-US" smtClean="0"/>
              <a:t>10/2/2020</a:t>
            </a:fld>
            <a:endParaRPr lang="sr-Latn-R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Nastavnik Informatike i računarstva dipl.ing. Sead Gicić</a:t>
            </a:r>
            <a:endParaRPr lang="sr-Latn-R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8C26-29A3-4591-9064-23FE9B9A32C8}" type="slidenum">
              <a:rPr lang="sr-Latn-RS" smtClean="0"/>
              <a:t>7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46292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469451" cy="626548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b="1" dirty="0" smtClean="0"/>
              <a:t>Meeting password</a:t>
            </a:r>
            <a:endParaRPr lang="sr-Latn-R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738" y="966066"/>
            <a:ext cx="4036104" cy="5891934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1169-20A9-4FBF-89D2-D59C4B1EA974}" type="datetime1">
              <a:rPr lang="en-US" smtClean="0"/>
              <a:t>10/2/2020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Nastavnik Informatike i računarstva dipl.ing. Sead Gicić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8C26-29A3-4591-9064-23FE9B9A32C8}" type="slidenum">
              <a:rPr lang="sr-Latn-RS" smtClean="0"/>
              <a:t>8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67121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759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KURS</a:t>
            </a:r>
            <a:r>
              <a:rPr lang="sr-Latn-R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sr-Latn-R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Latn-R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r-Latn-R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8" y="1273970"/>
            <a:ext cx="5157787" cy="823912"/>
          </a:xfrm>
        </p:spPr>
        <p:txBody>
          <a:bodyPr/>
          <a:lstStyle/>
          <a:p>
            <a:r>
              <a:rPr lang="sr-Latn-RS" dirty="0" smtClean="0"/>
              <a:t>OPIS KURSA</a:t>
            </a:r>
            <a:endParaRPr lang="sr-Latn-R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kurs</a:t>
            </a:r>
            <a:r>
              <a:rPr lang="en-US" dirty="0"/>
              <a:t>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početak</a:t>
            </a:r>
            <a:r>
              <a:rPr lang="en-US" dirty="0"/>
              <a:t> u </a:t>
            </a:r>
            <a:r>
              <a:rPr lang="en-US" dirty="0" err="1"/>
              <a:t>učenju</a:t>
            </a:r>
            <a:r>
              <a:rPr lang="en-US" dirty="0"/>
              <a:t> </a:t>
            </a:r>
            <a:r>
              <a:rPr lang="en-US" dirty="0" err="1"/>
              <a:t>programiranja</a:t>
            </a:r>
            <a:r>
              <a:rPr lang="en-US" dirty="0"/>
              <a:t>. </a:t>
            </a:r>
            <a:endParaRPr lang="sr-Latn-RS" dirty="0" smtClean="0"/>
          </a:p>
          <a:p>
            <a:r>
              <a:rPr lang="en-US" dirty="0" err="1" smtClean="0"/>
              <a:t>Prikazani</a:t>
            </a:r>
            <a:r>
              <a:rPr lang="en-US" dirty="0" smtClean="0"/>
              <a:t> </a:t>
            </a:r>
            <a:r>
              <a:rPr lang="en-US" dirty="0"/>
              <a:t>u </a:t>
            </a:r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principi</a:t>
            </a:r>
            <a:r>
              <a:rPr lang="en-US" dirty="0"/>
              <a:t> </a:t>
            </a:r>
            <a:r>
              <a:rPr lang="en-US" dirty="0" err="1"/>
              <a:t>programiranja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primeru</a:t>
            </a:r>
            <a:r>
              <a:rPr lang="en-US" dirty="0"/>
              <a:t> </a:t>
            </a:r>
            <a:r>
              <a:rPr lang="en-US" dirty="0" err="1"/>
              <a:t>programskog</a:t>
            </a:r>
            <a:r>
              <a:rPr lang="en-US" dirty="0"/>
              <a:t> </a:t>
            </a:r>
            <a:r>
              <a:rPr lang="en-US" dirty="0" err="1"/>
              <a:t>jezika</a:t>
            </a:r>
            <a:r>
              <a:rPr lang="en-US" dirty="0"/>
              <a:t> Python.</a:t>
            </a:r>
            <a:endParaRPr lang="sr-Latn-R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72200" y="1278732"/>
            <a:ext cx="5183188" cy="823912"/>
          </a:xfrm>
        </p:spPr>
        <p:txBody>
          <a:bodyPr/>
          <a:lstStyle/>
          <a:p>
            <a:r>
              <a:rPr lang="sr-Latn-RS" dirty="0" smtClean="0"/>
              <a:t>   </a:t>
            </a:r>
            <a:r>
              <a:rPr lang="en-US" dirty="0" err="1" smtClean="0"/>
              <a:t>KOME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 smtClean="0"/>
              <a:t>NAMENJEN</a:t>
            </a:r>
            <a:r>
              <a:rPr lang="sr-Latn-RS" dirty="0" smtClean="0"/>
              <a:t>?</a:t>
            </a:r>
            <a:endParaRPr lang="sr-Latn-R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Kurs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/>
              <a:t>namenjen</a:t>
            </a:r>
            <a:r>
              <a:rPr lang="en-US" dirty="0"/>
              <a:t> </a:t>
            </a:r>
            <a:r>
              <a:rPr lang="en-US" dirty="0" err="1"/>
              <a:t>mla</a:t>
            </a:r>
            <a:r>
              <a:rPr lang="sr-Latn-RS" dirty="0"/>
              <a:t>đem uzrastu – osnovcima </a:t>
            </a:r>
            <a:r>
              <a:rPr lang="sr-Latn-RS" dirty="0" smtClean="0"/>
              <a:t>ko</a:t>
            </a:r>
            <a:r>
              <a:rPr lang="en-US" dirty="0" err="1"/>
              <a:t>ji</a:t>
            </a:r>
            <a:r>
              <a:rPr lang="en-US" dirty="0"/>
              <a:t> </a:t>
            </a:r>
            <a:r>
              <a:rPr lang="en-US" dirty="0" err="1"/>
              <a:t>žele</a:t>
            </a:r>
            <a:r>
              <a:rPr lang="en-US" dirty="0"/>
              <a:t> da </a:t>
            </a:r>
            <a:r>
              <a:rPr lang="en-US" dirty="0" err="1"/>
              <a:t>shvate</a:t>
            </a:r>
            <a:r>
              <a:rPr lang="en-US" dirty="0"/>
              <a:t> </a:t>
            </a:r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principe</a:t>
            </a:r>
            <a:r>
              <a:rPr lang="en-US" dirty="0"/>
              <a:t> </a:t>
            </a:r>
            <a:r>
              <a:rPr lang="en-US" dirty="0" err="1"/>
              <a:t>programiranja</a:t>
            </a:r>
            <a:r>
              <a:rPr lang="en-US" dirty="0"/>
              <a:t>. </a:t>
            </a:r>
            <a:endParaRPr lang="sr-Latn-RS" dirty="0" smtClean="0"/>
          </a:p>
          <a:p>
            <a:r>
              <a:rPr lang="en-US" dirty="0" err="1" smtClean="0"/>
              <a:t>Kurs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napisan</a:t>
            </a:r>
            <a:r>
              <a:rPr lang="en-US" dirty="0"/>
              <a:t> </a:t>
            </a:r>
            <a:r>
              <a:rPr lang="en-US" dirty="0" err="1"/>
              <a:t>jednostavnim</a:t>
            </a:r>
            <a:r>
              <a:rPr lang="en-US" dirty="0"/>
              <a:t> </a:t>
            </a:r>
            <a:r>
              <a:rPr lang="en-US" dirty="0" err="1"/>
              <a:t>jezikom</a:t>
            </a:r>
            <a:r>
              <a:rPr lang="en-US" dirty="0"/>
              <a:t> </a:t>
            </a:r>
            <a:r>
              <a:rPr lang="en-US" dirty="0" err="1"/>
              <a:t>lakim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razumevanje</a:t>
            </a:r>
            <a:r>
              <a:rPr lang="en-US" dirty="0"/>
              <a:t>. </a:t>
            </a:r>
            <a:endParaRPr lang="sr-Latn-RS" dirty="0" smtClean="0"/>
          </a:p>
          <a:p>
            <a:r>
              <a:rPr lang="en-US" dirty="0" err="1" smtClean="0"/>
              <a:t>Namenjen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prvenstveno</a:t>
            </a:r>
            <a:r>
              <a:rPr lang="en-US" dirty="0"/>
              <a:t> </a:t>
            </a:r>
            <a:r>
              <a:rPr lang="en-US" dirty="0" err="1"/>
              <a:t>potpunim</a:t>
            </a:r>
            <a:r>
              <a:rPr lang="en-US" dirty="0"/>
              <a:t> </a:t>
            </a:r>
            <a:r>
              <a:rPr lang="en-US" dirty="0" err="1"/>
              <a:t>početnicima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ne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predznanje</a:t>
            </a:r>
            <a:r>
              <a:rPr lang="en-US" dirty="0"/>
              <a:t>. </a:t>
            </a:r>
            <a:r>
              <a:rPr lang="en-US" dirty="0" err="1"/>
              <a:t>Namenjen</a:t>
            </a:r>
            <a:r>
              <a:rPr lang="en-US" dirty="0"/>
              <a:t> je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onima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neko</a:t>
            </a:r>
            <a:r>
              <a:rPr lang="en-US" dirty="0"/>
              <a:t> </a:t>
            </a:r>
            <a:r>
              <a:rPr lang="en-US" dirty="0" err="1"/>
              <a:t>elementarno</a:t>
            </a:r>
            <a:r>
              <a:rPr lang="en-US" dirty="0"/>
              <a:t> </a:t>
            </a:r>
            <a:r>
              <a:rPr lang="en-US" dirty="0" err="1"/>
              <a:t>znanje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žele</a:t>
            </a:r>
            <a:r>
              <a:rPr lang="en-US" dirty="0"/>
              <a:t> da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utvrde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prošire</a:t>
            </a:r>
            <a:r>
              <a:rPr lang="en-US" dirty="0"/>
              <a:t>. </a:t>
            </a:r>
            <a:r>
              <a:rPr lang="en-US" dirty="0" err="1"/>
              <a:t>Kreće</a:t>
            </a:r>
            <a:r>
              <a:rPr lang="en-US" dirty="0"/>
              <a:t> se od </a:t>
            </a:r>
            <a:r>
              <a:rPr lang="en-US" dirty="0" err="1"/>
              <a:t>elementarnih</a:t>
            </a:r>
            <a:r>
              <a:rPr lang="en-US" dirty="0"/>
              <a:t> </a:t>
            </a:r>
            <a:r>
              <a:rPr lang="en-US" dirty="0" err="1"/>
              <a:t>primera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postupno</a:t>
            </a:r>
            <a:r>
              <a:rPr lang="en-US" dirty="0"/>
              <a:t> se </a:t>
            </a:r>
            <a:r>
              <a:rPr lang="en-US" dirty="0" err="1"/>
              <a:t>dolazi</a:t>
            </a:r>
            <a:r>
              <a:rPr lang="en-US" dirty="0"/>
              <a:t> do </a:t>
            </a:r>
            <a:r>
              <a:rPr lang="en-US" dirty="0" err="1"/>
              <a:t>složenijih</a:t>
            </a:r>
            <a:r>
              <a:rPr lang="en-US" dirty="0"/>
              <a:t>.</a:t>
            </a:r>
            <a:endParaRPr lang="sr-Latn-R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05B0-D885-431B-A852-98CA66C69CF8}" type="datetime1">
              <a:rPr lang="en-US" smtClean="0"/>
              <a:t>10/2/2020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Nastavnik Informatike i računarstva dipl.ing. Sead Gicić</a:t>
            </a:r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F8C26-29A3-4591-9064-23FE9B9A32C8}" type="slidenum">
              <a:rPr lang="sr-Latn-RS" smtClean="0"/>
              <a:t>9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4050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1138</Words>
  <Application>Microsoft Office PowerPoint</Application>
  <PresentationFormat>Widescreen</PresentationFormat>
  <Paragraphs>264</Paragraphs>
  <Slides>31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        Besplatan kurs Python-a za učenike Novog Pazara, Raške, Sjenice i Tutina  </vt:lpstr>
      <vt:lpstr>PREDAVAČ</vt:lpstr>
      <vt:lpstr>Edukativni centar PROcoding</vt:lpstr>
      <vt:lpstr>Ikona ZOOM programa</vt:lpstr>
      <vt:lpstr>Početna u Windows-u</vt:lpstr>
      <vt:lpstr>Početna u Android-u</vt:lpstr>
      <vt:lpstr>Meeting ID</vt:lpstr>
      <vt:lpstr>Meeting password</vt:lpstr>
      <vt:lpstr>O KURSU </vt:lpstr>
      <vt:lpstr>Šta ćemo naučiti na kursu?</vt:lpstr>
      <vt:lpstr>DANAŠNJI RAČUNARI</vt:lpstr>
      <vt:lpstr>Hardver i softver </vt:lpstr>
      <vt:lpstr>Šta je programiranje, a šta program? </vt:lpstr>
      <vt:lpstr>PROGRAMERI</vt:lpstr>
      <vt:lpstr>PROGRAM Krajnji proizvod programiranja naziva se program. </vt:lpstr>
      <vt:lpstr>KORISNIČKI PROGRAMI</vt:lpstr>
      <vt:lpstr>PODELA PROGRAMSKIH JEZIKA</vt:lpstr>
      <vt:lpstr>Mašinski jezici</vt:lpstr>
      <vt:lpstr>Asemblerski jezici </vt:lpstr>
      <vt:lpstr>PROGRAMSKI JEZICI</vt:lpstr>
      <vt:lpstr>Etape programiranja</vt:lpstr>
      <vt:lpstr>ALGORITMI</vt:lpstr>
      <vt:lpstr>ALGORITAM ZA SABIRANJE</vt:lpstr>
      <vt:lpstr>Šta je Python?</vt:lpstr>
      <vt:lpstr>Ko je tvorac Python-a?</vt:lpstr>
      <vt:lpstr>Kako je nastalo ime Python?</vt:lpstr>
      <vt:lpstr>Ko koristi Python?</vt:lpstr>
      <vt:lpstr>Namena Python-a</vt:lpstr>
      <vt:lpstr>Kako instalirati Python? </vt:lpstr>
      <vt:lpstr>Python IDLE</vt:lpstr>
      <vt:lpstr>Tipovi podataka u Python-u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Sejo</dc:creator>
  <cp:lastModifiedBy>Sejo</cp:lastModifiedBy>
  <cp:revision>31</cp:revision>
  <dcterms:created xsi:type="dcterms:W3CDTF">2020-10-01T11:25:08Z</dcterms:created>
  <dcterms:modified xsi:type="dcterms:W3CDTF">2020-10-02T20:43:10Z</dcterms:modified>
</cp:coreProperties>
</file>