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2" r:id="rId3"/>
    <p:sldId id="257" r:id="rId4"/>
    <p:sldId id="282" r:id="rId5"/>
    <p:sldId id="308" r:id="rId6"/>
    <p:sldId id="310" r:id="rId7"/>
    <p:sldId id="311" r:id="rId8"/>
    <p:sldId id="316" r:id="rId9"/>
    <p:sldId id="306" r:id="rId10"/>
    <p:sldId id="317" r:id="rId11"/>
    <p:sldId id="318" r:id="rId12"/>
    <p:sldId id="324" r:id="rId13"/>
    <p:sldId id="328" r:id="rId14"/>
    <p:sldId id="326" r:id="rId15"/>
    <p:sldId id="319" r:id="rId16"/>
    <p:sldId id="320" r:id="rId17"/>
    <p:sldId id="325" r:id="rId18"/>
    <p:sldId id="327" r:id="rId19"/>
    <p:sldId id="321" r:id="rId20"/>
    <p:sldId id="322" r:id="rId21"/>
    <p:sldId id="323" r:id="rId2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B2054-33CB-4010-892A-20E1E65F648F}" type="datetimeFigureOut">
              <a:rPr lang="sr-Latn-RS" smtClean="0"/>
              <a:t>1.11.2020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593C6-50C4-48D5-AE4B-03FE1E292A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40656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454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48503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3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5564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2AF62-2538-4B7E-BF87-4940F64F9409}" type="datetime1">
              <a:rPr lang="en-US" smtClean="0"/>
              <a:t>11/1/2020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3046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C462-96BB-4723-93AF-AB3096E23C0C}" type="datetime1">
              <a:rPr lang="en-US" smtClean="0"/>
              <a:t>11/1/2020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4015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E7088-F815-4563-8155-1E896761D311}" type="datetime1">
              <a:rPr lang="en-US" smtClean="0"/>
              <a:t>11/1/2020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615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11/1/2020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515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D8BF-F368-4A0D-AD3F-6C50AFA7193F}" type="datetime1">
              <a:rPr lang="en-US" smtClean="0"/>
              <a:t>11/1/2020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6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/>
              <a:t>11/1/2020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3566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67AD-D2A6-4F3D-848C-9BD8EEDAA199}" type="datetime1">
              <a:rPr lang="en-US" smtClean="0"/>
              <a:t>11/1/2020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6875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F31-B9F0-48CD-B33F-393824C12503}" type="datetime1">
              <a:rPr lang="en-US" smtClean="0"/>
              <a:t>11/1/2020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3637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894C-DBAF-4B11-B5EB-14366B4581A1}" type="datetime1">
              <a:rPr lang="en-US" smtClean="0"/>
              <a:t>11/1/2020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9203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A359-18AA-4A38-865D-F03EEEB77BE8}" type="datetime1">
              <a:rPr lang="en-US" smtClean="0"/>
              <a:t>11/1/2020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6548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B34E-B395-49BF-A533-74B5A7DF9BBC}" type="datetime1">
              <a:rPr lang="en-US" smtClean="0"/>
              <a:t>11/1/2020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0247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ABD8-3D66-4B73-901C-35E5A671CD90}" type="datetime1">
              <a:rPr lang="en-US" smtClean="0"/>
              <a:t>11/1/2020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863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6420" y="5345112"/>
            <a:ext cx="9144000" cy="2387600"/>
          </a:xfrm>
        </p:spPr>
        <p:txBody>
          <a:bodyPr>
            <a:noAutofit/>
          </a:bodyPr>
          <a:lstStyle/>
          <a:p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Besplatan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kurs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Python-a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učenike Novog Pazara, Raške, Sjenice i Tutina</a:t>
            </a: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r-Latn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493A-52AC-40FC-9246-7810EC66F87C}" type="datetime1">
              <a:rPr lang="en-US" smtClean="0"/>
              <a:t>11/1/2020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</a:t>
            </a:fld>
            <a:endParaRPr lang="sr-Latn-R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1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3</a:t>
            </a:r>
            <a:endParaRPr lang="sr-Latn-RS" dirty="0"/>
          </a:p>
          <a:p>
            <a:pPr lvl="1"/>
            <a:r>
              <a:rPr lang="sr-Latn-RS" dirty="0"/>
              <a:t>Napisati program koji će izračunati proizvod parnih brojeva koji su deljivi sa 3 a nalaze se u opsegu od 4 do 50.</a:t>
            </a:r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485886"/>
              </p:ext>
            </p:extLst>
          </p:nvPr>
        </p:nvGraphicFramePr>
        <p:xfrm>
          <a:off x="1787302" y="3348506"/>
          <a:ext cx="8128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201864">
                <a:tc>
                  <a:txBody>
                    <a:bodyPr/>
                    <a:lstStyle/>
                    <a:p>
                      <a:r>
                        <a:rPr lang="sr-Latn-RS" dirty="0" smtClean="0"/>
                        <a:t>KOD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IZVRŠENJE</a:t>
                      </a:r>
                      <a:endParaRPr lang="sr-Latn-R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k=4</a:t>
                      </a:r>
                    </a:p>
                    <a:p>
                      <a:r>
                        <a:rPr lang="sr-Latn-RS" dirty="0" smtClean="0"/>
                        <a:t>p=1</a:t>
                      </a:r>
                    </a:p>
                    <a:p>
                      <a:r>
                        <a:rPr lang="sr-Latn-RS" dirty="0" smtClean="0"/>
                        <a:t>while(k&lt;=20):</a:t>
                      </a:r>
                    </a:p>
                    <a:p>
                      <a:r>
                        <a:rPr lang="sr-Latn-RS" dirty="0" smtClean="0"/>
                        <a:t>    if (k%3==0):</a:t>
                      </a:r>
                    </a:p>
                    <a:p>
                      <a:r>
                        <a:rPr lang="sr-Latn-RS" dirty="0" smtClean="0"/>
                        <a:t>        print(k)</a:t>
                      </a:r>
                    </a:p>
                    <a:p>
                      <a:r>
                        <a:rPr lang="sr-Latn-RS" dirty="0" smtClean="0"/>
                        <a:t>        p=p*k</a:t>
                      </a:r>
                    </a:p>
                    <a:p>
                      <a:r>
                        <a:rPr lang="sr-Latn-RS" dirty="0" smtClean="0"/>
                        <a:t>    k+=2</a:t>
                      </a:r>
                    </a:p>
                    <a:p>
                      <a:r>
                        <a:rPr lang="sr-Latn-RS" dirty="0" smtClean="0"/>
                        <a:t>print("Proizvod:",p)</a:t>
                      </a:r>
                    </a:p>
                    <a:p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>
                        <a:buNone/>
                      </a:pPr>
                      <a:r>
                        <a:rPr lang="it-IT" dirty="0" smtClean="0"/>
                        <a:t>6</a:t>
                      </a:r>
                      <a:r>
                        <a:rPr lang="sr-Latn-RS" dirty="0" smtClean="0"/>
                        <a:t>                                                 </a:t>
                      </a:r>
                      <a:endParaRPr lang="it-IT" dirty="0" smtClean="0"/>
                    </a:p>
                    <a:p>
                      <a:pPr marL="457200" lvl="1" indent="0">
                        <a:buNone/>
                      </a:pPr>
                      <a:r>
                        <a:rPr lang="it-IT" dirty="0" smtClean="0"/>
                        <a:t>12</a:t>
                      </a:r>
                    </a:p>
                    <a:p>
                      <a:pPr marL="457200" lvl="1" indent="0">
                        <a:buNone/>
                      </a:pPr>
                      <a:r>
                        <a:rPr lang="it-IT" dirty="0" smtClean="0"/>
                        <a:t>18</a:t>
                      </a:r>
                    </a:p>
                    <a:p>
                      <a:pPr marL="457200" lvl="1" indent="0">
                        <a:buNone/>
                      </a:pPr>
                      <a:r>
                        <a:rPr lang="it-IT" dirty="0" smtClean="0"/>
                        <a:t>Proizvod: 1296</a:t>
                      </a:r>
                    </a:p>
                    <a:p>
                      <a:endParaRPr lang="sr-Latn-R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17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Zadatak br.  4</a:t>
            </a:r>
          </a:p>
          <a:p>
            <a:pPr lvl="1"/>
            <a:r>
              <a:rPr lang="sr-Latn-RS" dirty="0" smtClean="0"/>
              <a:t>Napisati </a:t>
            </a:r>
            <a:r>
              <a:rPr lang="sr-Latn-RS" dirty="0"/>
              <a:t>program koji će izračunati srednju vrednost </a:t>
            </a:r>
            <a:r>
              <a:rPr lang="sr-Latn-RS" dirty="0" smtClean="0"/>
              <a:t>3 slučajna broja </a:t>
            </a:r>
            <a:r>
              <a:rPr lang="sr-Latn-RS" dirty="0"/>
              <a:t>(uraditi na 2 načina: za cele i za realne brojeve).</a:t>
            </a:r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854240"/>
              </p:ext>
            </p:extLst>
          </p:nvPr>
        </p:nvGraphicFramePr>
        <p:xfrm>
          <a:off x="2173668" y="3250883"/>
          <a:ext cx="8128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0">
                <a:tc>
                  <a:txBody>
                    <a:bodyPr/>
                    <a:lstStyle/>
                    <a:p>
                      <a:r>
                        <a:rPr lang="sr-Latn-RS" dirty="0" smtClean="0"/>
                        <a:t>KOD PROGRAMA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IZVRŠENJE</a:t>
                      </a:r>
                      <a:endParaRPr lang="sr-Latn-R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s=0</a:t>
                      </a:r>
                    </a:p>
                    <a:p>
                      <a:r>
                        <a:rPr lang="pl-PL" dirty="0" smtClean="0"/>
                        <a:t>i=1</a:t>
                      </a:r>
                    </a:p>
                    <a:p>
                      <a:r>
                        <a:rPr lang="pl-PL" dirty="0" smtClean="0"/>
                        <a:t>while(i&lt;=3):</a:t>
                      </a:r>
                    </a:p>
                    <a:p>
                      <a:r>
                        <a:rPr lang="pl-PL" dirty="0" smtClean="0"/>
                        <a:t>    broj=int(input("Unesi vrednost za broj:"))</a:t>
                      </a:r>
                    </a:p>
                    <a:p>
                      <a:r>
                        <a:rPr lang="pl-PL" dirty="0" smtClean="0"/>
                        <a:t>    s=s+broj</a:t>
                      </a:r>
                    </a:p>
                    <a:p>
                      <a:r>
                        <a:rPr lang="pl-PL" dirty="0" smtClean="0"/>
                        <a:t>    i=i+1</a:t>
                      </a:r>
                    </a:p>
                    <a:p>
                      <a:r>
                        <a:rPr lang="pl-PL" dirty="0" smtClean="0"/>
                        <a:t>print("Srednja vrednost je:",s/3)</a:t>
                      </a:r>
                    </a:p>
                    <a:p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Unesi vrednost za broj:5</a:t>
                      </a:r>
                    </a:p>
                    <a:p>
                      <a:r>
                        <a:rPr lang="pl-PL" dirty="0" smtClean="0"/>
                        <a:t>Unesi vrednost za broj:10</a:t>
                      </a:r>
                    </a:p>
                    <a:p>
                      <a:r>
                        <a:rPr lang="pl-PL" dirty="0" smtClean="0"/>
                        <a:t>Unesi vrednost za broj:15</a:t>
                      </a:r>
                    </a:p>
                    <a:p>
                      <a:r>
                        <a:rPr lang="pl-PL" dirty="0" smtClean="0"/>
                        <a:t>Srednja vrednost je: 10.0</a:t>
                      </a:r>
                    </a:p>
                    <a:p>
                      <a:endParaRPr lang="sr-Latn-R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51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z="10700" b="1" dirty="0" smtClean="0"/>
              <a:t>LISTE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b="1" dirty="0" err="1" smtClean="0"/>
              <a:t>neka_lista</a:t>
            </a:r>
            <a:r>
              <a:rPr lang="en-US" sz="4000" b="1" dirty="0" smtClean="0"/>
              <a:t>=[</a:t>
            </a:r>
            <a:r>
              <a:rPr lang="en-US" sz="4000" b="1" dirty="0" err="1" smtClean="0"/>
              <a:t>podatak1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podatak2</a:t>
            </a:r>
            <a:r>
              <a:rPr lang="en-US" sz="4000" b="1" dirty="0" smtClean="0"/>
              <a:t>,...,</a:t>
            </a:r>
            <a:r>
              <a:rPr lang="en-US" sz="4000" b="1" dirty="0" err="1" smtClean="0"/>
              <a:t>podatak</a:t>
            </a:r>
            <a:r>
              <a:rPr lang="sr-Latn-RS" sz="4000" b="1" dirty="0" smtClean="0"/>
              <a:t>5</a:t>
            </a:r>
            <a:r>
              <a:rPr lang="en-US" sz="4000" b="1" dirty="0" smtClean="0"/>
              <a:t>]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>                           </a:t>
            </a:r>
            <a:endParaRPr lang="sr-Latn-RS" sz="4000" b="1" dirty="0" smtClean="0"/>
          </a:p>
          <a:p>
            <a:pPr marL="0" indent="0">
              <a:buNone/>
            </a:pPr>
            <a:r>
              <a:rPr lang="sr-Latn-RS" sz="4000" b="1" dirty="0"/>
              <a:t> </a:t>
            </a:r>
            <a:r>
              <a:rPr lang="sr-Latn-RS" sz="4000" b="1" dirty="0" smtClean="0"/>
              <a:t>                             </a:t>
            </a:r>
            <a:r>
              <a:rPr lang="en-US" sz="4000" b="1" dirty="0" smtClean="0"/>
              <a:t>0                 </a:t>
            </a:r>
            <a:r>
              <a:rPr lang="sr-Latn-RS" sz="4000" b="1" dirty="0" smtClean="0"/>
              <a:t> </a:t>
            </a:r>
            <a:r>
              <a:rPr lang="en-US" sz="4000" b="1" dirty="0" smtClean="0"/>
              <a:t>1                    </a:t>
            </a:r>
            <a:r>
              <a:rPr lang="sr-Latn-RS" sz="4000" b="1" dirty="0" smtClean="0"/>
              <a:t>4</a:t>
            </a:r>
            <a:endParaRPr lang="sr-Latn-RS" sz="4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11/1/2020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016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z="10700" b="1" dirty="0" smtClean="0"/>
              <a:t>LISTE</a:t>
            </a:r>
            <a:endParaRPr lang="sr-Latn-RS" b="1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938" y="1825625"/>
            <a:ext cx="3920124" cy="4351338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11/1/2020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13</a:t>
            </a:fld>
            <a:endParaRPr lang="sr-Latn-R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86377"/>
            <a:ext cx="4062528" cy="342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3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z="10700" b="1" dirty="0" smtClean="0"/>
              <a:t>LISTE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RS" dirty="0" smtClean="0"/>
              <a:t>1. ime</a:t>
            </a:r>
            <a:r>
              <a:rPr lang="en-US" dirty="0" smtClean="0"/>
              <a:t>_</a:t>
            </a:r>
            <a:r>
              <a:rPr lang="en-US" dirty="0" err="1" smtClean="0"/>
              <a:t>liste</a:t>
            </a:r>
            <a:r>
              <a:rPr lang="en-US" dirty="0" smtClean="0"/>
              <a:t>.</a:t>
            </a:r>
            <a:r>
              <a:rPr lang="sr-Latn-RS" dirty="0" smtClean="0"/>
              <a:t>append</a:t>
            </a:r>
            <a:r>
              <a:rPr lang="en-US" dirty="0" smtClean="0"/>
              <a:t>(</a:t>
            </a:r>
            <a:r>
              <a:rPr lang="en-US" dirty="0" err="1" smtClean="0"/>
              <a:t>neki</a:t>
            </a:r>
            <a:r>
              <a:rPr lang="en-US" dirty="0" err="1"/>
              <a:t>_</a:t>
            </a:r>
            <a:r>
              <a:rPr lang="en-US" dirty="0" err="1" smtClean="0"/>
              <a:t>string</a:t>
            </a:r>
            <a:r>
              <a:rPr lang="en-US" dirty="0" smtClean="0"/>
              <a:t>)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2. </a:t>
            </a:r>
            <a:r>
              <a:rPr lang="en-US" dirty="0" err="1" smtClean="0"/>
              <a:t>i</a:t>
            </a:r>
            <a:r>
              <a:rPr lang="sr-Latn-RS" dirty="0" smtClean="0"/>
              <a:t>nsert(0,</a:t>
            </a:r>
            <a:r>
              <a:rPr lang="en-US" dirty="0" smtClean="0"/>
              <a:t>”</a:t>
            </a:r>
            <a:r>
              <a:rPr lang="en-US" dirty="0" err="1" smtClean="0"/>
              <a:t>neki</a:t>
            </a:r>
            <a:r>
              <a:rPr lang="en-US" dirty="0" smtClean="0"/>
              <a:t> string”</a:t>
            </a:r>
            <a:r>
              <a:rPr lang="sr-Latn-RS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sr-Latn-RS" dirty="0" smtClean="0"/>
              <a:t>3. </a:t>
            </a:r>
            <a:r>
              <a:rPr lang="en-US" dirty="0" err="1" smtClean="0"/>
              <a:t>lista</a:t>
            </a:r>
            <a:r>
              <a:rPr lang="en-US" dirty="0" smtClean="0"/>
              <a:t>=</a:t>
            </a:r>
            <a:r>
              <a:rPr lang="en-US" dirty="0" err="1" smtClean="0"/>
              <a:t>lista</a:t>
            </a:r>
            <a:r>
              <a:rPr lang="en-US" dirty="0" smtClean="0"/>
              <a:t>+[“</a:t>
            </a:r>
            <a:r>
              <a:rPr lang="en-US" dirty="0" err="1" smtClean="0"/>
              <a:t>neki</a:t>
            </a:r>
            <a:r>
              <a:rPr lang="en-US" dirty="0" smtClean="0"/>
              <a:t> string”]</a:t>
            </a:r>
          </a:p>
          <a:p>
            <a:endParaRPr lang="en-US" dirty="0"/>
          </a:p>
          <a:p>
            <a:pPr marL="0" indent="0">
              <a:buNone/>
            </a:pPr>
            <a:r>
              <a:rPr lang="sr-Latn-RS" dirty="0"/>
              <a:t>print(thislist[2:5])</a:t>
            </a:r>
          </a:p>
          <a:p>
            <a:pPr marL="0" indent="0">
              <a:buNone/>
            </a:pPr>
            <a:r>
              <a:rPr lang="sr-Latn-RS" dirty="0"/>
              <a:t>print(thislist[2:])</a:t>
            </a:r>
          </a:p>
          <a:p>
            <a:pPr marL="0" indent="0">
              <a:buNone/>
            </a:pPr>
            <a:r>
              <a:rPr lang="sr-Latn-RS" dirty="0"/>
              <a:t/>
            </a:r>
            <a:br>
              <a:rPr lang="sr-Latn-RS" dirty="0"/>
            </a:br>
            <a:r>
              <a:rPr lang="en-US" dirty="0"/>
              <a:t>print(</a:t>
            </a:r>
            <a:r>
              <a:rPr lang="en-US" dirty="0" err="1"/>
              <a:t>thislist</a:t>
            </a:r>
            <a:r>
              <a:rPr lang="en-US" dirty="0"/>
              <a:t>[:4</a:t>
            </a:r>
            <a:r>
              <a:rPr lang="en-US" dirty="0" smtClean="0"/>
              <a:t>])</a:t>
            </a:r>
            <a:endParaRPr lang="sr-Latn-RS" dirty="0" smtClean="0"/>
          </a:p>
          <a:p>
            <a:pPr marL="0" indent="0">
              <a:buNone/>
            </a:pPr>
            <a:r>
              <a:rPr lang="en-US" dirty="0"/>
              <a:t>del </a:t>
            </a:r>
            <a:r>
              <a:rPr lang="en-US" dirty="0" err="1"/>
              <a:t>lista_gradova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thislist.clear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11/1/2020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14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3382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1</a:t>
            </a:r>
          </a:p>
          <a:p>
            <a:pPr marL="457200" lvl="1" indent="0">
              <a:buNone/>
            </a:pPr>
            <a:r>
              <a:rPr lang="en-US" dirty="0" err="1" smtClean="0"/>
              <a:t>Napisati</a:t>
            </a:r>
            <a:r>
              <a:rPr lang="en-US" dirty="0" smtClean="0"/>
              <a:t> program </a:t>
            </a:r>
            <a:r>
              <a:rPr lang="sr-Latn-RS" dirty="0" smtClean="0"/>
              <a:t>koji će sadržati promenljivu tipa lista koja sadrži sledeće podatke: ime, prezime, godine i grad. Potrebno je prikazati sve elemente liste, svaki element pojedinačno i zajedno ime i prezime.</a:t>
            </a:r>
          </a:p>
          <a:p>
            <a:pPr marL="457200" lvl="1" indent="0">
              <a:buNone/>
            </a:pPr>
            <a:endParaRPr lang="sr-Latn-RS" sz="1600" dirty="0" smtClean="0"/>
          </a:p>
          <a:p>
            <a:pPr marL="457200" lvl="1" indent="0">
              <a:buNone/>
            </a:pPr>
            <a:r>
              <a:rPr lang="sv-SE" sz="1600" dirty="0" smtClean="0"/>
              <a:t>lista</a:t>
            </a:r>
            <a:r>
              <a:rPr lang="sv-SE" sz="1600" dirty="0" smtClean="0"/>
              <a:t>=[„</a:t>
            </a:r>
            <a:r>
              <a:rPr lang="sr-Latn-RS" sz="1600" dirty="0" smtClean="0"/>
              <a:t>Fatma</a:t>
            </a:r>
            <a:r>
              <a:rPr lang="sv-SE" sz="1600" dirty="0" smtClean="0"/>
              <a:t>",„</a:t>
            </a:r>
            <a:r>
              <a:rPr lang="sr-Latn-RS" sz="1600" dirty="0" smtClean="0"/>
              <a:t>Bihorac</a:t>
            </a:r>
            <a:r>
              <a:rPr lang="sv-SE" sz="1600" dirty="0" smtClean="0"/>
              <a:t>",</a:t>
            </a:r>
            <a:r>
              <a:rPr lang="sr-Latn-RS" sz="1600" dirty="0" smtClean="0"/>
              <a:t>12</a:t>
            </a:r>
            <a:r>
              <a:rPr lang="sv-SE" sz="1600" dirty="0" smtClean="0"/>
              <a:t>,"</a:t>
            </a:r>
            <a:r>
              <a:rPr lang="sv-SE" sz="1600" dirty="0" smtClean="0"/>
              <a:t>Novi Pazar"]</a:t>
            </a:r>
          </a:p>
          <a:p>
            <a:pPr marL="457200" lvl="1" indent="0">
              <a:buNone/>
            </a:pPr>
            <a:r>
              <a:rPr lang="sv-SE" sz="1600" dirty="0" smtClean="0"/>
              <a:t>print(lista)</a:t>
            </a:r>
          </a:p>
          <a:p>
            <a:pPr marL="457200" lvl="1" indent="0">
              <a:buNone/>
            </a:pPr>
            <a:r>
              <a:rPr lang="sv-SE" sz="1600" dirty="0" smtClean="0"/>
              <a:t>print(lista[0])</a:t>
            </a:r>
          </a:p>
          <a:p>
            <a:pPr marL="457200" lvl="1" indent="0">
              <a:buNone/>
            </a:pPr>
            <a:r>
              <a:rPr lang="sv-SE" sz="1600" dirty="0" smtClean="0"/>
              <a:t>print(lista[1])</a:t>
            </a:r>
          </a:p>
          <a:p>
            <a:pPr marL="457200" lvl="1" indent="0">
              <a:buNone/>
            </a:pPr>
            <a:r>
              <a:rPr lang="sv-SE" sz="1600" dirty="0" smtClean="0"/>
              <a:t>print(lista[2])</a:t>
            </a:r>
          </a:p>
          <a:p>
            <a:pPr marL="457200" lvl="1" indent="0">
              <a:buNone/>
            </a:pPr>
            <a:r>
              <a:rPr lang="sv-SE" sz="1600" dirty="0" smtClean="0"/>
              <a:t>print(lista[3])</a:t>
            </a:r>
          </a:p>
          <a:p>
            <a:pPr marL="457200" lvl="1" indent="0">
              <a:buNone/>
            </a:pPr>
            <a:r>
              <a:rPr lang="sv-SE" sz="1600" dirty="0" smtClean="0"/>
              <a:t>print(lista[0]," ",lista[1])</a:t>
            </a:r>
          </a:p>
          <a:p>
            <a:pPr marL="457200" lvl="1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22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1669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1676"/>
            <a:ext cx="10517188" cy="472927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sr-Latn-RS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</a:t>
            </a:r>
            <a:r>
              <a:rPr lang="sr-Latn-RS" sz="7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marL="0" indent="0">
              <a:buNone/>
            </a:pPr>
            <a:r>
              <a:rPr lang="en-US" sz="4400" dirty="0" err="1" smtClean="0"/>
              <a:t>Napisati</a:t>
            </a:r>
            <a:r>
              <a:rPr lang="en-US" sz="4400" dirty="0" smtClean="0"/>
              <a:t> </a:t>
            </a:r>
            <a:r>
              <a:rPr lang="en-US" sz="4400" dirty="0"/>
              <a:t>program </a:t>
            </a:r>
            <a:r>
              <a:rPr lang="en-US" sz="4400" dirty="0" err="1"/>
              <a:t>koji</a:t>
            </a:r>
            <a:r>
              <a:rPr lang="en-US" sz="4400" dirty="0"/>
              <a:t> </a:t>
            </a:r>
            <a:r>
              <a:rPr lang="sr-Latn-RS" sz="4400" dirty="0"/>
              <a:t>sadrži listu sa jednim podatkom – naziv fudbalskog kluba. Potrebno je dodati </a:t>
            </a:r>
            <a:r>
              <a:rPr lang="sr-Latn-RS" sz="4400" dirty="0" smtClean="0"/>
              <a:t>tri nova </a:t>
            </a:r>
            <a:r>
              <a:rPr lang="sr-Latn-RS" sz="4400" dirty="0"/>
              <a:t>kluba u listu, prikazati sve klubove i dužinu liste</a:t>
            </a:r>
            <a:r>
              <a:rPr lang="sr-Latn-RS" sz="4400" dirty="0" smtClean="0"/>
              <a:t>.</a:t>
            </a:r>
          </a:p>
          <a:p>
            <a:pPr marL="457200" lvl="1" indent="0">
              <a:buNone/>
            </a:pPr>
            <a:endParaRPr lang="sr-Latn-RS" dirty="0" smtClean="0"/>
          </a:p>
          <a:p>
            <a:pPr marL="457200" lvl="1" indent="0">
              <a:buNone/>
            </a:pPr>
            <a:r>
              <a:rPr lang="sr-Latn-RS" sz="2500" dirty="0" smtClean="0"/>
              <a:t>klubovi</a:t>
            </a:r>
            <a:r>
              <a:rPr lang="sr-Latn-RS" sz="2500" dirty="0"/>
              <a:t>=["Novi Pazar"]</a:t>
            </a:r>
          </a:p>
          <a:p>
            <a:pPr marL="457200" lvl="1" indent="0">
              <a:buNone/>
            </a:pPr>
            <a:r>
              <a:rPr lang="sr-Latn-RS" sz="2500" dirty="0"/>
              <a:t>klubovi.append("Jedinstvo")</a:t>
            </a:r>
          </a:p>
          <a:p>
            <a:pPr marL="457200" lvl="1" indent="0">
              <a:buNone/>
            </a:pPr>
            <a:r>
              <a:rPr lang="sr-Latn-RS" sz="2500" dirty="0"/>
              <a:t>klubovi.append("Sloga")</a:t>
            </a:r>
          </a:p>
          <a:p>
            <a:pPr marL="457200" lvl="1" indent="0">
              <a:buNone/>
            </a:pPr>
            <a:r>
              <a:rPr lang="sr-Latn-RS" sz="2500" dirty="0"/>
              <a:t>print(klubovi)</a:t>
            </a:r>
          </a:p>
          <a:p>
            <a:pPr marL="457200" lvl="1" indent="0">
              <a:buNone/>
            </a:pPr>
            <a:r>
              <a:rPr lang="sr-Latn-RS" sz="2500" dirty="0"/>
              <a:t>print(len(klubovi))</a:t>
            </a:r>
          </a:p>
          <a:p>
            <a:pPr marL="457200" lvl="1" indent="0">
              <a:buNone/>
            </a:pPr>
            <a:r>
              <a:rPr lang="sr-Latn-RS" sz="2500" dirty="0"/>
              <a:t>print("------------------------")</a:t>
            </a:r>
          </a:p>
          <a:p>
            <a:pPr marL="457200" lvl="1" indent="0">
              <a:buNone/>
            </a:pPr>
            <a:endParaRPr lang="sr-Latn-RS" sz="2500" dirty="0"/>
          </a:p>
          <a:p>
            <a:pPr marL="457200" lvl="1" indent="0">
              <a:buNone/>
            </a:pPr>
            <a:r>
              <a:rPr lang="sr-Latn-RS" sz="2500" dirty="0"/>
              <a:t>klubovi2=[]</a:t>
            </a:r>
          </a:p>
          <a:p>
            <a:pPr marL="457200" lvl="1" indent="0">
              <a:buNone/>
            </a:pPr>
            <a:r>
              <a:rPr lang="sr-Latn-RS" sz="2500" dirty="0"/>
              <a:t>klubovi2.insert(0,"Novi Pazar")</a:t>
            </a:r>
          </a:p>
          <a:p>
            <a:pPr marL="457200" lvl="1" indent="0">
              <a:buNone/>
            </a:pPr>
            <a:r>
              <a:rPr lang="sr-Latn-RS" sz="2500" dirty="0"/>
              <a:t>klubovi2.insert(1,"Jedinstvo")</a:t>
            </a:r>
          </a:p>
          <a:p>
            <a:pPr marL="457200" lvl="1" indent="0">
              <a:buNone/>
            </a:pPr>
            <a:r>
              <a:rPr lang="sr-Latn-RS" sz="2500" dirty="0"/>
              <a:t>klubovi2.insert(2,"Sloga")</a:t>
            </a:r>
          </a:p>
          <a:p>
            <a:pPr marL="457200" lvl="1" indent="0">
              <a:buNone/>
            </a:pPr>
            <a:r>
              <a:rPr lang="sr-Latn-RS" sz="2500" dirty="0"/>
              <a:t>klubovi2.insert(3,"Ban")</a:t>
            </a:r>
          </a:p>
          <a:p>
            <a:pPr marL="457200" lvl="1" indent="0">
              <a:buNone/>
            </a:pPr>
            <a:r>
              <a:rPr lang="sr-Latn-RS" sz="2500" dirty="0"/>
              <a:t>print(klubovi2)</a:t>
            </a:r>
          </a:p>
          <a:p>
            <a:pPr marL="457200" lvl="1" indent="0">
              <a:buNone/>
            </a:pPr>
            <a:endParaRPr lang="sr-Latn-RS" sz="2500" dirty="0"/>
          </a:p>
          <a:p>
            <a:pPr marL="457200" lvl="1" indent="0">
              <a:buNone/>
            </a:pPr>
            <a:r>
              <a:rPr lang="sr-Latn-RS" sz="2500" dirty="0"/>
              <a:t>print("------------------------")</a:t>
            </a:r>
          </a:p>
          <a:p>
            <a:pPr marL="457200" lvl="1" indent="0">
              <a:buNone/>
            </a:pPr>
            <a:r>
              <a:rPr lang="sr-Latn-RS" sz="2500" dirty="0"/>
              <a:t>klubovi3=[]</a:t>
            </a:r>
          </a:p>
          <a:p>
            <a:pPr marL="457200" lvl="1" indent="0">
              <a:buNone/>
            </a:pPr>
            <a:r>
              <a:rPr lang="sr-Latn-RS" sz="2500" dirty="0"/>
              <a:t>klubovi3=klubovi3+["Novi Pazar"]</a:t>
            </a:r>
          </a:p>
          <a:p>
            <a:pPr marL="457200" lvl="1" indent="0">
              <a:buNone/>
            </a:pPr>
            <a:r>
              <a:rPr lang="sr-Latn-RS" sz="2500" dirty="0"/>
              <a:t>klubovi3=klubovi3+["Jedinstvo"]</a:t>
            </a:r>
          </a:p>
          <a:p>
            <a:pPr marL="457200" lvl="1" indent="0">
              <a:buNone/>
            </a:pPr>
            <a:r>
              <a:rPr lang="sr-Latn-RS" sz="2500" dirty="0"/>
              <a:t>print(klubovi3)</a:t>
            </a:r>
          </a:p>
          <a:p>
            <a:pPr marL="457200" lvl="1" indent="0">
              <a:buNone/>
            </a:pPr>
            <a:endParaRPr lang="sr-Latn-RS" dirty="0"/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294137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6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1677"/>
            <a:ext cx="10515600" cy="1753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sr-Latn-R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dirty="0" err="1"/>
              <a:t>Napisati</a:t>
            </a:r>
            <a:r>
              <a:rPr lang="en-US" dirty="0"/>
              <a:t> 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pravi</a:t>
            </a:r>
            <a:r>
              <a:rPr lang="en-US" dirty="0" smtClean="0"/>
              <a:t> </a:t>
            </a:r>
            <a:r>
              <a:rPr lang="sr-Latn-RS" dirty="0" smtClean="0"/>
              <a:t>listu </a:t>
            </a:r>
            <a:r>
              <a:rPr lang="en-US" dirty="0" err="1" smtClean="0"/>
              <a:t>gradova</a:t>
            </a:r>
            <a:r>
              <a:rPr lang="en-US" dirty="0" smtClean="0"/>
              <a:t> NP, </a:t>
            </a:r>
            <a:r>
              <a:rPr lang="en-US" dirty="0" err="1" smtClean="0"/>
              <a:t>SJ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smtClean="0"/>
              <a:t>RA, </a:t>
            </a:r>
            <a:r>
              <a:rPr lang="en-US" dirty="0" err="1" smtClean="0"/>
              <a:t>TT</a:t>
            </a:r>
            <a:r>
              <a:rPr lang="en-US" dirty="0" smtClean="0"/>
              <a:t> a </a:t>
            </a:r>
            <a:r>
              <a:rPr lang="en-US" dirty="0" err="1" smtClean="0"/>
              <a:t>potom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sr-Latn-RS" dirty="0" smtClean="0"/>
              <a:t>š</a:t>
            </a:r>
            <a:r>
              <a:rPr lang="en-US" dirty="0" err="1" smtClean="0"/>
              <a:t>tampa</a:t>
            </a:r>
            <a:endParaRPr lang="sr-Latn-RS" dirty="0" smtClean="0"/>
          </a:p>
          <a:p>
            <a:pPr lvl="1"/>
            <a:endParaRPr lang="sr-Latn-RS" dirty="0"/>
          </a:p>
          <a:p>
            <a:pPr lvl="1"/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50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69527"/>
            <a:ext cx="10515600" cy="1131239"/>
          </a:xfrm>
        </p:spPr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06828"/>
            <a:ext cx="10515600" cy="4700789"/>
          </a:xfrm>
        </p:spPr>
        <p:txBody>
          <a:bodyPr>
            <a:normAutofit fontScale="55000" lnSpcReduction="20000"/>
          </a:bodyPr>
          <a:lstStyle/>
          <a:p>
            <a:r>
              <a:rPr lang="sr-Latn-RS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</a:t>
            </a:r>
            <a:r>
              <a:rPr lang="sr-Latn-RS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  <a:p>
            <a:pPr marL="0" indent="0">
              <a:buNone/>
            </a:pPr>
            <a:r>
              <a:rPr lang="sr-Latn-RS" sz="4400" dirty="0" smtClean="0"/>
              <a:t>Napisati program koji unosi imena i 3 visine skokova od 2 skakača i zatim izračunava njihove prosečne skokove i štampa koji skakač je bolji.</a:t>
            </a:r>
            <a:endParaRPr lang="sr-Latn-RS" sz="4400" dirty="0"/>
          </a:p>
          <a:p>
            <a:pPr marL="457200" lvl="1" indent="0">
              <a:buNone/>
            </a:pPr>
            <a:endParaRPr lang="sr-Latn-RS" dirty="0" smtClean="0"/>
          </a:p>
          <a:p>
            <a:pPr marL="457200" lvl="1" indent="0">
              <a:buNone/>
            </a:pPr>
            <a:r>
              <a:rPr lang="sr-Latn-RS" dirty="0" smtClean="0"/>
              <a:t>skakac1</a:t>
            </a:r>
            <a:r>
              <a:rPr lang="sr-Latn-RS" dirty="0"/>
              <a:t>=[]</a:t>
            </a:r>
          </a:p>
          <a:p>
            <a:pPr marL="457200" lvl="1" indent="0">
              <a:buNone/>
            </a:pPr>
            <a:r>
              <a:rPr lang="sr-Latn-RS" dirty="0"/>
              <a:t>skakac2=[]</a:t>
            </a:r>
          </a:p>
          <a:p>
            <a:pPr marL="457200" lvl="1" indent="0">
              <a:buNone/>
            </a:pPr>
            <a:r>
              <a:rPr lang="sr-Latn-RS" dirty="0"/>
              <a:t>for i in range(4):</a:t>
            </a:r>
          </a:p>
          <a:p>
            <a:pPr marL="457200" lvl="1" indent="0">
              <a:buNone/>
            </a:pPr>
            <a:r>
              <a:rPr lang="sr-Latn-RS" dirty="0"/>
              <a:t>    skakac1.append(input("Unesi ime i 3 duzine skoka:"))</a:t>
            </a:r>
          </a:p>
          <a:p>
            <a:pPr marL="457200" lvl="1" indent="0">
              <a:buNone/>
            </a:pPr>
            <a:r>
              <a:rPr lang="sr-Latn-RS" dirty="0"/>
              <a:t>for i in range(4):</a:t>
            </a:r>
          </a:p>
          <a:p>
            <a:pPr marL="457200" lvl="1" indent="0">
              <a:buNone/>
            </a:pPr>
            <a:r>
              <a:rPr lang="sr-Latn-RS" dirty="0"/>
              <a:t>    skakac2.append(input("Unesi ime i 3 duzine skoka:"))</a:t>
            </a:r>
          </a:p>
          <a:p>
            <a:pPr marL="457200" lvl="1" indent="0">
              <a:buNone/>
            </a:pPr>
            <a:r>
              <a:rPr lang="sr-Latn-RS" dirty="0"/>
              <a:t>print(skakac1)</a:t>
            </a:r>
          </a:p>
          <a:p>
            <a:pPr marL="457200" lvl="1" indent="0">
              <a:buNone/>
            </a:pPr>
            <a:r>
              <a:rPr lang="sr-Latn-RS" dirty="0"/>
              <a:t>print(skakac2)</a:t>
            </a:r>
          </a:p>
          <a:p>
            <a:pPr marL="457200" lvl="1" indent="0">
              <a:buNone/>
            </a:pPr>
            <a:r>
              <a:rPr lang="sr-Latn-RS" dirty="0"/>
              <a:t>prosek_skok1=(int(skakac1[1])+int(skakac1[2])+int(skakac1[3]))/3</a:t>
            </a:r>
          </a:p>
          <a:p>
            <a:pPr marL="457200" lvl="1" indent="0">
              <a:buNone/>
            </a:pPr>
            <a:r>
              <a:rPr lang="sr-Latn-RS" dirty="0"/>
              <a:t>print("Prosecan skok prvog skakaca je:",prosek_skok1)</a:t>
            </a:r>
          </a:p>
          <a:p>
            <a:pPr marL="457200" lvl="1" indent="0">
              <a:buNone/>
            </a:pPr>
            <a:r>
              <a:rPr lang="sr-Latn-RS" dirty="0"/>
              <a:t>prosek_skok2=(int(skakac2[1])+int(skakac2[2])+int(skakac2[3]))/3</a:t>
            </a:r>
          </a:p>
          <a:p>
            <a:pPr marL="457200" lvl="1" indent="0">
              <a:buNone/>
            </a:pPr>
            <a:r>
              <a:rPr lang="sr-Latn-RS" dirty="0"/>
              <a:t>print("Prosecan skok drugog skakaca je:",prosek_skok2)</a:t>
            </a:r>
          </a:p>
          <a:p>
            <a:pPr marL="457200" lvl="1" indent="0">
              <a:buNone/>
            </a:pPr>
            <a:r>
              <a:rPr lang="sr-Latn-RS" dirty="0"/>
              <a:t>if prosek_skok1&gt;prosek_skok2:</a:t>
            </a:r>
          </a:p>
          <a:p>
            <a:pPr marL="457200" lvl="1" indent="0">
              <a:buNone/>
            </a:pPr>
            <a:r>
              <a:rPr lang="sr-Latn-RS" dirty="0"/>
              <a:t>    print("Bolji skakac je",skakac1[0])</a:t>
            </a:r>
          </a:p>
          <a:p>
            <a:pPr marL="457200" lvl="1" indent="0">
              <a:buNone/>
            </a:pPr>
            <a:r>
              <a:rPr lang="sr-Latn-RS" dirty="0"/>
              <a:t>else:</a:t>
            </a:r>
          </a:p>
          <a:p>
            <a:pPr marL="457200" lvl="1" indent="0">
              <a:buNone/>
            </a:pPr>
            <a:r>
              <a:rPr lang="sr-Latn-RS" dirty="0"/>
              <a:t>    print("Bolji skakac je",skakac2[0])</a:t>
            </a:r>
          </a:p>
          <a:p>
            <a:pPr marL="457200" lvl="1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169527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426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1677"/>
            <a:ext cx="10515600" cy="4141973"/>
          </a:xfrm>
        </p:spPr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5</a:t>
            </a:r>
            <a:endParaRPr lang="sr-Latn-RS" dirty="0"/>
          </a:p>
          <a:p>
            <a:pPr lvl="1"/>
            <a:r>
              <a:rPr lang="en-US" dirty="0" err="1"/>
              <a:t>Napisati</a:t>
            </a:r>
            <a:r>
              <a:rPr lang="en-US" dirty="0"/>
              <a:t> 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RS" dirty="0"/>
              <a:t>će izračunati trošak u kupovini. Napraviti dvodimenzionalnu listu koja će za svaku namirnicu sadržati naziv namirnice i cenu - hleb (30)  i jaja (14) i prikazati cenu hleba. Omogućiti korisniku da unese količinu hleba i jaja i te podatke smestiti u listu, izračunati trošak, prikazati celu listu i trošak.</a:t>
            </a:r>
          </a:p>
          <a:p>
            <a:pPr lvl="1"/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28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758" y="857618"/>
            <a:ext cx="10515600" cy="1325563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Sva pitanja na mail:</a:t>
            </a:r>
            <a:br>
              <a:rPr lang="sr-Latn-RS" b="1" dirty="0" smtClean="0"/>
            </a:br>
            <a:r>
              <a:rPr lang="sr-Latn-RS" b="1" dirty="0" smtClean="0"/>
              <a:t>sejonp2708</a:t>
            </a:r>
            <a:r>
              <a:rPr lang="en-US" b="1" dirty="0" smtClean="0"/>
              <a:t>@</a:t>
            </a:r>
            <a:r>
              <a:rPr lang="en-US" b="1" dirty="0" err="1" smtClean="0"/>
              <a:t>gmail.com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3319574"/>
            <a:ext cx="10515600" cy="2089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4000" dirty="0" smtClean="0"/>
              <a:t>Pratite našu stranicu:</a:t>
            </a:r>
          </a:p>
          <a:p>
            <a:r>
              <a:rPr lang="sr-Latn-RS" sz="4000" dirty="0" smtClean="0"/>
              <a:t>https</a:t>
            </a:r>
            <a:r>
              <a:rPr lang="sr-Latn-RS" sz="4000" dirty="0"/>
              <a:t>://www.procoding.rs/besplatan-kurs-python-za-ucenike/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11/1/2020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6537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6</a:t>
            </a:r>
            <a:endParaRPr lang="sr-Latn-RS" dirty="0"/>
          </a:p>
          <a:p>
            <a:pPr lvl="1"/>
            <a:r>
              <a:rPr lang="sr-Latn-RS" dirty="0"/>
              <a:t>Napisati program koji treba da sadrži listu sa nazivima opština na kojima radi edukativni centar Procoding. U početku lista treba da sadrži samo jednu opštinu, a ostale treba dodati pomoću odgovarajuće metode. Prikazati sve opštine iz liste, dužinu liste, ukloniti Palilulu i potom sortirati listu i istu prikazati korisniku. Nakon toga sortirati listu u obrnutom smeru i pronaći indeks za grad Pančevo.</a:t>
            </a:r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140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smtClean="0"/>
              <a:t>7</a:t>
            </a:r>
            <a:endParaRPr lang="sr-Latn-RS" dirty="0"/>
          </a:p>
          <a:p>
            <a:pPr lvl="1"/>
            <a:r>
              <a:rPr lang="sr-Latn-RS" dirty="0"/>
              <a:t>Napisati program koji će izračunati dužinu i širinu pravougaonika. Omogućiti korisniku da unese tražene podatke u jednom redu. Rezultate prikazati korisniku.</a:t>
            </a:r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4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ČAS</a:t>
            </a:r>
            <a:endParaRPr lang="sr-Latn-R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B1A7-033A-4661-8A28-11D8498BB7CA}" type="datetime1">
              <a:rPr lang="en-US" smtClean="0"/>
              <a:t>11/1/2020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3</a:t>
            </a:fld>
            <a:endParaRPr lang="sr-Latn-R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62" y="307325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1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5713" y="8461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Latn-R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gradiva</a:t>
            </a:r>
            <a:endParaRPr lang="sr-Latn-R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33417519"/>
              </p:ext>
            </p:extLst>
          </p:nvPr>
        </p:nvGraphicFramePr>
        <p:xfrm>
          <a:off x="838200" y="1825625"/>
          <a:ext cx="5181600" cy="2987040"/>
        </p:xfrm>
        <a:graphic>
          <a:graphicData uri="http://schemas.openxmlformats.org/drawingml/2006/table">
            <a:tbl>
              <a:tblPr/>
              <a:tblGrid>
                <a:gridCol w="947493"/>
                <a:gridCol w="4234107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838200" y="1983799"/>
            <a:ext cx="5181600" cy="4351338"/>
          </a:xfrm>
        </p:spPr>
        <p:txBody>
          <a:bodyPr>
            <a:normAutofit/>
          </a:bodyPr>
          <a:lstStyle/>
          <a:p>
            <a:r>
              <a:rPr lang="sr-Latn-RS" dirty="0"/>
              <a:t>1. instalacija Python-a, </a:t>
            </a:r>
          </a:p>
          <a:p>
            <a:r>
              <a:rPr lang="sr-Latn-RS" dirty="0"/>
              <a:t>2. interfejs IDLE, </a:t>
            </a:r>
          </a:p>
          <a:p>
            <a:r>
              <a:rPr lang="sr-Latn-RS" dirty="0"/>
              <a:t>3. tipovi promenljivih, </a:t>
            </a:r>
          </a:p>
          <a:p>
            <a:r>
              <a:rPr lang="sr-Latn-RS" dirty="0"/>
              <a:t>4. aritmetičke operacije, </a:t>
            </a:r>
          </a:p>
          <a:p>
            <a:r>
              <a:rPr lang="sr-Latn-RS" dirty="0"/>
              <a:t>5. rad sa stringovima</a:t>
            </a:r>
          </a:p>
          <a:p>
            <a:r>
              <a:rPr lang="sr-Latn-RS" dirty="0"/>
              <a:t>6. celi i realni brojevi i deljenje,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F09D-F988-4222-BFF3-E0F4E1D3F4D5}" type="datetime1">
              <a:rPr lang="en-US" smtClean="0"/>
              <a:t>11/1/2020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4</a:t>
            </a:fld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5190054" cy="1028702"/>
          </a:xfrm>
          <a:prstGeom prst="rect">
            <a:avLst/>
          </a:prstGeom>
        </p:spPr>
      </p:pic>
      <p:sp>
        <p:nvSpPr>
          <p:cNvPr id="11" name="Content Placeholder 9"/>
          <p:cNvSpPr txBox="1">
            <a:spLocks/>
          </p:cNvSpPr>
          <p:nvPr/>
        </p:nvSpPr>
        <p:spPr>
          <a:xfrm>
            <a:off x="5736716" y="2077754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 smtClean="0"/>
              <a:t>7. grananje, </a:t>
            </a:r>
          </a:p>
          <a:p>
            <a:r>
              <a:rPr lang="sr-Latn-RS" dirty="0" smtClean="0"/>
              <a:t>8. petlj</a:t>
            </a:r>
            <a:r>
              <a:rPr lang="en-US" dirty="0" smtClean="0"/>
              <a:t>a</a:t>
            </a:r>
            <a:r>
              <a:rPr lang="sr-Latn-RS" dirty="0" smtClean="0"/>
              <a:t> FOR </a:t>
            </a:r>
          </a:p>
          <a:p>
            <a:r>
              <a:rPr lang="sr-Latn-RS" dirty="0" smtClean="0"/>
              <a:t>9. petlja WHILE, </a:t>
            </a:r>
          </a:p>
          <a:p>
            <a:r>
              <a:rPr lang="sr-Latn-RS" dirty="0" smtClean="0"/>
              <a:t>10.liste, </a:t>
            </a:r>
          </a:p>
          <a:p>
            <a:r>
              <a:rPr lang="sr-Latn-RS" dirty="0" smtClean="0"/>
              <a:t>11.rečnici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2166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7893"/>
            <a:ext cx="10495208" cy="40390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 smtClean="0"/>
              <a:t>)</a:t>
            </a:r>
            <a:r>
              <a:rPr lang="sr-Latn-R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sr-Latn-RS" dirty="0" smtClean="0"/>
              <a:t>print</a:t>
            </a:r>
            <a:r>
              <a:rPr lang="sr-Latn-RS" dirty="0"/>
              <a:t>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/>
              <a:t>)</a:t>
            </a:r>
            <a:endParaRPr lang="it-IT" dirty="0" smtClean="0"/>
          </a:p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/>
              <a:t>)</a:t>
            </a:r>
            <a:endParaRPr lang="it-IT" dirty="0"/>
          </a:p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-----------------------------------------------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for </a:t>
            </a:r>
            <a:r>
              <a:rPr lang="it-IT" dirty="0"/>
              <a:t>i in range(5</a:t>
            </a:r>
            <a:r>
              <a:rPr lang="it-IT" dirty="0" smtClean="0"/>
              <a:t>):                                </a:t>
            </a:r>
            <a:r>
              <a:rPr lang="it-IT" dirty="0"/>
              <a:t># ponovi 5 puta</a:t>
            </a:r>
            <a:r>
              <a:rPr lang="it-IT" dirty="0" smtClean="0"/>
              <a:t>: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print(</a:t>
            </a:r>
            <a:r>
              <a:rPr lang="en-US" dirty="0" smtClean="0"/>
              <a:t>“</a:t>
            </a:r>
            <a:r>
              <a:rPr lang="en-US" dirty="0" err="1" smtClean="0"/>
              <a:t>Zdravo</a:t>
            </a:r>
            <a:r>
              <a:rPr lang="en-US" dirty="0" smtClean="0"/>
              <a:t>”</a:t>
            </a:r>
            <a:r>
              <a:rPr lang="sr-Latn-RS" dirty="0" smtClean="0"/>
              <a:t>)</a:t>
            </a:r>
            <a:endParaRPr lang="it-IT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78309"/>
            <a:ext cx="5190054" cy="1028702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623302" y="1944710"/>
            <a:ext cx="2897746" cy="27947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2204" y="1793539"/>
            <a:ext cx="3479942" cy="28333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27044" y="1102937"/>
            <a:ext cx="46048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PETLJA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</a:t>
            </a:r>
            <a:endParaRPr lang="sr-Latn-R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824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 for </a:t>
            </a:r>
            <a:r>
              <a:rPr lang="sr-Latn-RS" dirty="0"/>
              <a:t>i in </a:t>
            </a:r>
            <a:r>
              <a:rPr lang="sr-Latn-RS" dirty="0" smtClean="0"/>
              <a:t>range(1,11,2):    #  1 je početna vrednost, 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	print(i</a:t>
            </a:r>
            <a:r>
              <a:rPr lang="sr-Latn-RS" dirty="0"/>
              <a:t>)</a:t>
            </a:r>
            <a:r>
              <a:rPr lang="sr-Latn-RS" dirty="0" smtClean="0"/>
              <a:t>                   # 11 je krajnja vrednost +1 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              # 2 je korak u ponavljanju</a:t>
            </a: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1</a:t>
            </a:r>
          </a:p>
          <a:p>
            <a:pPr marL="0" indent="0">
              <a:buNone/>
            </a:pPr>
            <a:r>
              <a:rPr lang="sr-Latn-RS" dirty="0" smtClean="0"/>
              <a:t>3</a:t>
            </a:r>
          </a:p>
          <a:p>
            <a:pPr marL="0" indent="0">
              <a:buNone/>
            </a:pPr>
            <a:r>
              <a:rPr lang="sr-Latn-RS" dirty="0" smtClean="0"/>
              <a:t>5</a:t>
            </a:r>
          </a:p>
          <a:p>
            <a:pPr marL="0" indent="0">
              <a:buNone/>
            </a:pPr>
            <a:r>
              <a:rPr lang="sr-Latn-RS" dirty="0" smtClean="0"/>
              <a:t>7</a:t>
            </a:r>
          </a:p>
          <a:p>
            <a:pPr marL="0" indent="0">
              <a:buNone/>
            </a:pPr>
            <a:r>
              <a:rPr lang="sr-Latn-RS" dirty="0"/>
              <a:t>9</a:t>
            </a:r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1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</a:t>
            </a:r>
            <a:r>
              <a:rPr lang="sr-Latn-RS" dirty="0"/>
              <a:t>hile </a:t>
            </a:r>
            <a:r>
              <a:rPr lang="en-US" dirty="0"/>
              <a:t>[</a:t>
            </a:r>
            <a:r>
              <a:rPr lang="en-US" dirty="0" err="1"/>
              <a:t>uslov</a:t>
            </a:r>
            <a:r>
              <a:rPr lang="en-US" dirty="0"/>
              <a:t>]:</a:t>
            </a:r>
          </a:p>
          <a:p>
            <a:pPr marL="457200" lvl="1" indent="0">
              <a:buNone/>
            </a:pPr>
            <a:r>
              <a:rPr lang="sr-Latn-RS" dirty="0"/>
              <a:t>n</a:t>
            </a:r>
            <a:r>
              <a:rPr lang="en-US" dirty="0" err="1"/>
              <a:t>aredba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sr-Latn-RS" dirty="0"/>
              <a:t>(s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ispunjen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, </a:t>
            </a:r>
            <a:r>
              <a:rPr lang="en-US" dirty="0" err="1"/>
              <a:t>petlja</a:t>
            </a:r>
            <a:r>
              <a:rPr lang="en-US" dirty="0"/>
              <a:t> </a:t>
            </a:r>
            <a:r>
              <a:rPr lang="sr-Latn-RS" dirty="0"/>
              <a:t>će ponavljati naredbu</a:t>
            </a:r>
            <a:r>
              <a:rPr lang="sr-Latn-RS" dirty="0" smtClean="0"/>
              <a:t>)</a:t>
            </a:r>
          </a:p>
          <a:p>
            <a:pPr marL="457200" lvl="1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en-US" dirty="0"/>
              <a:t>w</a:t>
            </a:r>
            <a:r>
              <a:rPr lang="sr-Latn-RS" dirty="0"/>
              <a:t>hile </a:t>
            </a:r>
            <a:r>
              <a:rPr lang="en-US" dirty="0"/>
              <a:t>[</a:t>
            </a:r>
            <a:r>
              <a:rPr lang="en-US" dirty="0" err="1"/>
              <a:t>uslov</a:t>
            </a:r>
            <a:r>
              <a:rPr lang="en-US" dirty="0"/>
              <a:t>]:</a:t>
            </a:r>
          </a:p>
          <a:p>
            <a:pPr marL="457200" lvl="1" indent="0">
              <a:buNone/>
            </a:pPr>
            <a:r>
              <a:rPr lang="sr-Latn-RS" dirty="0"/>
              <a:t>n</a:t>
            </a:r>
            <a:r>
              <a:rPr lang="en-US" dirty="0" err="1" smtClean="0"/>
              <a:t>aredba</a:t>
            </a:r>
            <a:r>
              <a:rPr lang="sr-Latn-RS" dirty="0" smtClean="0"/>
              <a:t> 1</a:t>
            </a:r>
          </a:p>
          <a:p>
            <a:pPr marL="457200" lvl="1" indent="0">
              <a:buNone/>
            </a:pPr>
            <a:r>
              <a:rPr lang="sr-Latn-RS" dirty="0"/>
              <a:t>n</a:t>
            </a:r>
            <a:r>
              <a:rPr lang="sr-Latn-RS" dirty="0" smtClean="0"/>
              <a:t>aredba 2</a:t>
            </a:r>
          </a:p>
          <a:p>
            <a:pPr marL="457200" lvl="1" indent="0">
              <a:buNone/>
            </a:pPr>
            <a:r>
              <a:rPr lang="sr-Latn-RS" dirty="0" smtClean="0"/>
              <a:t>.</a:t>
            </a:r>
          </a:p>
          <a:p>
            <a:pPr marL="457200" lvl="1" indent="0">
              <a:buNone/>
            </a:pPr>
            <a:r>
              <a:rPr lang="sr-Latn-RS" dirty="0" smtClean="0"/>
              <a:t>.</a:t>
            </a:r>
          </a:p>
          <a:p>
            <a:pPr marL="457200" lvl="1" indent="0">
              <a:buNone/>
            </a:pPr>
            <a:r>
              <a:rPr lang="sr-Latn-RS" dirty="0"/>
              <a:t>n</a:t>
            </a:r>
            <a:r>
              <a:rPr lang="sr-Latn-RS" dirty="0" smtClean="0"/>
              <a:t>aredba n</a:t>
            </a:r>
            <a:endParaRPr lang="en-US" dirty="0"/>
          </a:p>
          <a:p>
            <a:pPr marL="457200" lvl="1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7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1</a:t>
            </a:r>
            <a:endParaRPr lang="sr-Latn-RS" dirty="0"/>
          </a:p>
          <a:p>
            <a:pPr lvl="1"/>
            <a:r>
              <a:rPr lang="sr-Latn-RS" dirty="0"/>
              <a:t>Napisati program koji će izračunati sumu brojeva od 1 do </a:t>
            </a:r>
            <a:r>
              <a:rPr lang="sr-Latn-RS" dirty="0" smtClean="0"/>
              <a:t>10.</a:t>
            </a:r>
          </a:p>
          <a:p>
            <a:pPr marL="457200" lvl="1" indent="0">
              <a:buNone/>
            </a:pPr>
            <a:endParaRPr lang="sr-Latn-RS" dirty="0"/>
          </a:p>
          <a:p>
            <a:pPr marL="457200" lvl="1" indent="0">
              <a:buNone/>
            </a:pPr>
            <a:r>
              <a:rPr lang="pl-PL" dirty="0"/>
              <a:t>s=0</a:t>
            </a:r>
          </a:p>
          <a:p>
            <a:pPr marL="457200" lvl="1" indent="0">
              <a:buNone/>
            </a:pPr>
            <a:r>
              <a:rPr lang="pl-PL" dirty="0"/>
              <a:t>i=1</a:t>
            </a:r>
          </a:p>
          <a:p>
            <a:pPr marL="457200" lvl="1" indent="0">
              <a:buNone/>
            </a:pPr>
            <a:r>
              <a:rPr lang="pl-PL" dirty="0"/>
              <a:t>while(i&lt;=10):</a:t>
            </a:r>
          </a:p>
          <a:p>
            <a:pPr marL="457200" lvl="1" indent="0">
              <a:buNone/>
            </a:pPr>
            <a:r>
              <a:rPr lang="pl-PL" dirty="0" smtClean="0"/>
              <a:t>    print(i)</a:t>
            </a:r>
          </a:p>
          <a:p>
            <a:pPr marL="457200" lvl="1" indent="0">
              <a:buNone/>
            </a:pPr>
            <a:r>
              <a:rPr lang="pl-PL" dirty="0" smtClean="0"/>
              <a:t>    s=s+i</a:t>
            </a:r>
          </a:p>
          <a:p>
            <a:pPr marL="457200" lvl="1" indent="0">
              <a:buNone/>
            </a:pPr>
            <a:r>
              <a:rPr lang="pl-PL" dirty="0" smtClean="0"/>
              <a:t>    </a:t>
            </a:r>
            <a:r>
              <a:rPr lang="pl-PL" dirty="0"/>
              <a:t>i=i+1</a:t>
            </a:r>
          </a:p>
          <a:p>
            <a:pPr marL="457200" lvl="1" indent="0">
              <a:buNone/>
            </a:pPr>
            <a:endParaRPr lang="pl-PL" dirty="0"/>
          </a:p>
          <a:p>
            <a:pPr marL="457200" lvl="1" indent="0">
              <a:buNone/>
            </a:pPr>
            <a:r>
              <a:rPr lang="pl-PL" dirty="0"/>
              <a:t>print("Suma je:",s)</a:t>
            </a:r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61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2</a:t>
            </a:r>
            <a:endParaRPr lang="sr-Latn-RS" dirty="0"/>
          </a:p>
          <a:p>
            <a:pPr lvl="1"/>
            <a:r>
              <a:rPr lang="sr-Latn-RS" dirty="0"/>
              <a:t>Napisati program koji će izračunati proizvod parnih brojeva koji su deljivi sa </a:t>
            </a:r>
            <a:r>
              <a:rPr lang="sr-Latn-RS" dirty="0" smtClean="0"/>
              <a:t>4 a </a:t>
            </a:r>
            <a:r>
              <a:rPr lang="sr-Latn-RS" dirty="0"/>
              <a:t>nalaze se u opsegu od </a:t>
            </a:r>
            <a:r>
              <a:rPr lang="sr-Latn-RS" dirty="0" smtClean="0"/>
              <a:t>1 do 10.</a:t>
            </a:r>
          </a:p>
          <a:p>
            <a:pPr marL="457200" lvl="1" indent="0">
              <a:buNone/>
            </a:pPr>
            <a:endParaRPr lang="sr-Latn-RS" dirty="0"/>
          </a:p>
          <a:p>
            <a:pPr marL="457200" lvl="1" indent="0">
              <a:buNone/>
            </a:pPr>
            <a:r>
              <a:rPr lang="sr-Latn-RS" dirty="0"/>
              <a:t>p=1</a:t>
            </a:r>
          </a:p>
          <a:p>
            <a:pPr marL="457200" lvl="1" indent="0">
              <a:buNone/>
            </a:pPr>
            <a:r>
              <a:rPr lang="sr-Latn-RS" dirty="0"/>
              <a:t>for i in range(2,11,2):</a:t>
            </a:r>
          </a:p>
          <a:p>
            <a:pPr marL="457200" lvl="1" indent="0">
              <a:buNone/>
            </a:pPr>
            <a:r>
              <a:rPr lang="sr-Latn-RS" dirty="0"/>
              <a:t>    if i%4==0:</a:t>
            </a:r>
          </a:p>
          <a:p>
            <a:pPr marL="457200" lvl="1" indent="0">
              <a:buNone/>
            </a:pPr>
            <a:r>
              <a:rPr lang="sr-Latn-RS" dirty="0"/>
              <a:t>        print(i)</a:t>
            </a:r>
          </a:p>
          <a:p>
            <a:pPr marL="457200" lvl="1" indent="0">
              <a:buNone/>
            </a:pPr>
            <a:r>
              <a:rPr lang="sr-Latn-RS" dirty="0"/>
              <a:t>        p=p*i</a:t>
            </a:r>
          </a:p>
          <a:p>
            <a:pPr marL="457200" lvl="1" indent="0">
              <a:buNone/>
            </a:pPr>
            <a:r>
              <a:rPr lang="sr-Latn-RS" dirty="0"/>
              <a:t>print("Proizvod:",p)</a:t>
            </a:r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44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3747</TotalTime>
  <Words>965</Words>
  <Application>Microsoft Office PowerPoint</Application>
  <PresentationFormat>Widescreen</PresentationFormat>
  <Paragraphs>205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        Besplatan kurs Python-a za učenike Novog Pazara, Raške, Sjenice i Tutina  </vt:lpstr>
      <vt:lpstr>Sva pitanja na mail: sejonp2708@gmail.com</vt:lpstr>
      <vt:lpstr>10. ČAS</vt:lpstr>
      <vt:lpstr>Plan gradiva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LISTE</vt:lpstr>
      <vt:lpstr>LISTE</vt:lpstr>
      <vt:lpstr>LISTE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Sejo</dc:creator>
  <cp:lastModifiedBy>Sejo</cp:lastModifiedBy>
  <cp:revision>166</cp:revision>
  <dcterms:created xsi:type="dcterms:W3CDTF">2020-10-01T11:25:08Z</dcterms:created>
  <dcterms:modified xsi:type="dcterms:W3CDTF">2020-11-01T18:52:36Z</dcterms:modified>
</cp:coreProperties>
</file>