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257" r:id="rId4"/>
    <p:sldId id="282" r:id="rId5"/>
    <p:sldId id="308" r:id="rId6"/>
    <p:sldId id="310" r:id="rId7"/>
    <p:sldId id="311" r:id="rId8"/>
    <p:sldId id="324" r:id="rId9"/>
    <p:sldId id="328" r:id="rId10"/>
    <p:sldId id="326" r:id="rId11"/>
    <p:sldId id="327" r:id="rId12"/>
    <p:sldId id="335" r:id="rId13"/>
    <p:sldId id="325" r:id="rId14"/>
    <p:sldId id="340" r:id="rId15"/>
    <p:sldId id="329" r:id="rId16"/>
    <p:sldId id="332" r:id="rId17"/>
    <p:sldId id="330" r:id="rId18"/>
    <p:sldId id="331" r:id="rId19"/>
    <p:sldId id="333" r:id="rId20"/>
    <p:sldId id="334" r:id="rId21"/>
    <p:sldId id="336" r:id="rId22"/>
    <p:sldId id="337" r:id="rId23"/>
    <p:sldId id="338" r:id="rId24"/>
    <p:sldId id="339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7.11.2020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850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11/7/2020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11/7/2020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11/7/2020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11/7/2020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11/7/2020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11/7/2020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11/7/2020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LISTE</a:t>
            </a:r>
            <a:endParaRPr lang="sr-Latn-R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85813" y="1681163"/>
            <a:ext cx="5159375" cy="95961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endParaRPr lang="en-US" sz="2000" dirty="0" smtClean="0"/>
          </a:p>
          <a:p>
            <a:r>
              <a:rPr lang="sr-Latn-RS" sz="2000" dirty="0" smtClean="0"/>
              <a:t>Pravljenje liste</a:t>
            </a:r>
            <a:r>
              <a:rPr lang="en-US" sz="2000" dirty="0" smtClean="0"/>
              <a:t>:</a:t>
            </a:r>
            <a:endParaRPr lang="sr-Latn-RS" sz="2000" dirty="0" smtClean="0"/>
          </a:p>
          <a:p>
            <a:r>
              <a:rPr lang="sr-Latn-RS" sz="1600" b="0" dirty="0" smtClean="0"/>
              <a:t>neka_lista</a:t>
            </a:r>
            <a:r>
              <a:rPr lang="en-US" sz="1600" b="0" dirty="0" smtClean="0"/>
              <a:t>=[]</a:t>
            </a:r>
          </a:p>
          <a:p>
            <a:endParaRPr lang="sr-Latn-RS" sz="1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85813" y="3208627"/>
            <a:ext cx="5211762" cy="26939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RS" sz="5100" b="1" dirty="0"/>
              <a:t>Popunjavanje liste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sz="4900" dirty="0" smtClean="0"/>
              <a:t>1. </a:t>
            </a:r>
            <a:r>
              <a:rPr lang="sr-Latn-RS" sz="4900" dirty="0" smtClean="0"/>
              <a:t>ime</a:t>
            </a:r>
            <a:r>
              <a:rPr lang="en-US" sz="4900" dirty="0" smtClean="0"/>
              <a:t>_</a:t>
            </a:r>
            <a:r>
              <a:rPr lang="en-US" sz="4900" dirty="0" err="1" smtClean="0"/>
              <a:t>liste</a:t>
            </a:r>
            <a:r>
              <a:rPr lang="en-US" sz="4900" dirty="0" smtClean="0"/>
              <a:t>.</a:t>
            </a:r>
            <a:r>
              <a:rPr lang="sr-Latn-RS" sz="4900" dirty="0" smtClean="0"/>
              <a:t>append</a:t>
            </a:r>
            <a:r>
              <a:rPr lang="en-US" sz="4900" dirty="0" smtClean="0"/>
              <a:t>(</a:t>
            </a:r>
            <a:r>
              <a:rPr lang="en-US" sz="4900" dirty="0" err="1" smtClean="0"/>
              <a:t>neki</a:t>
            </a:r>
            <a:r>
              <a:rPr lang="en-US" sz="4900" dirty="0" err="1"/>
              <a:t>_</a:t>
            </a:r>
            <a:r>
              <a:rPr lang="en-US" sz="4900" dirty="0" err="1" smtClean="0"/>
              <a:t>string</a:t>
            </a:r>
            <a:r>
              <a:rPr lang="en-US" sz="4900" dirty="0" smtClean="0"/>
              <a:t>)</a:t>
            </a:r>
            <a:endParaRPr lang="sr-Latn-RS" sz="4900" dirty="0" smtClean="0"/>
          </a:p>
          <a:p>
            <a:pPr marL="0" indent="0">
              <a:buNone/>
            </a:pPr>
            <a:endParaRPr lang="sr-Latn-RS" sz="4900" dirty="0" smtClean="0"/>
          </a:p>
          <a:p>
            <a:pPr marL="0" indent="0">
              <a:buNone/>
            </a:pPr>
            <a:r>
              <a:rPr lang="sr-Latn-RS" sz="4900" dirty="0" smtClean="0"/>
              <a:t>2. </a:t>
            </a:r>
            <a:r>
              <a:rPr lang="en-US" sz="4900" dirty="0" err="1" smtClean="0"/>
              <a:t>i</a:t>
            </a:r>
            <a:r>
              <a:rPr lang="sr-Latn-RS" sz="4900" dirty="0" smtClean="0"/>
              <a:t>nsert(0,</a:t>
            </a:r>
            <a:r>
              <a:rPr lang="en-US" sz="4900" dirty="0" smtClean="0"/>
              <a:t>”</a:t>
            </a:r>
            <a:r>
              <a:rPr lang="en-US" sz="4900" dirty="0" err="1" smtClean="0"/>
              <a:t>neki</a:t>
            </a:r>
            <a:r>
              <a:rPr lang="en-US" sz="4900" dirty="0" smtClean="0"/>
              <a:t> string”</a:t>
            </a:r>
            <a:r>
              <a:rPr lang="sr-Latn-RS" sz="4900" dirty="0" smtClean="0"/>
              <a:t>)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r>
              <a:rPr lang="sr-Latn-RS" sz="4900" dirty="0" smtClean="0"/>
              <a:t>3. </a:t>
            </a:r>
            <a:r>
              <a:rPr lang="en-US" sz="4900" dirty="0" err="1" smtClean="0"/>
              <a:t>lista</a:t>
            </a:r>
            <a:r>
              <a:rPr lang="en-US" sz="4900" dirty="0" smtClean="0"/>
              <a:t>=</a:t>
            </a:r>
            <a:r>
              <a:rPr lang="en-US" sz="4900" dirty="0" err="1" smtClean="0"/>
              <a:t>lista</a:t>
            </a:r>
            <a:r>
              <a:rPr lang="en-US" sz="4900" dirty="0" smtClean="0"/>
              <a:t>+[“</a:t>
            </a:r>
            <a:r>
              <a:rPr lang="en-US" sz="4900" dirty="0" err="1" smtClean="0"/>
              <a:t>neki</a:t>
            </a:r>
            <a:r>
              <a:rPr lang="en-US" sz="4900" dirty="0" smtClean="0"/>
              <a:t> string”]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sr-Latn-R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 smtClean="0"/>
              <a:t>primeri</a:t>
            </a:r>
            <a:endParaRPr lang="sr-Latn-R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print(thislist[2:5])</a:t>
            </a:r>
          </a:p>
          <a:p>
            <a:pPr marL="0" indent="0">
              <a:buNone/>
            </a:pPr>
            <a:r>
              <a:rPr lang="sr-Latn-RS" dirty="0"/>
              <a:t>print(thislist[2:])</a:t>
            </a:r>
          </a:p>
          <a:p>
            <a:pPr marL="0" indent="0"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thislist</a:t>
            </a:r>
            <a:r>
              <a:rPr lang="en-US" dirty="0"/>
              <a:t>[:4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del </a:t>
            </a:r>
            <a:r>
              <a:rPr lang="en-US" dirty="0" err="1"/>
              <a:t>lista_gradova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thislist.clear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38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9527"/>
            <a:ext cx="10515600" cy="113123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06828"/>
            <a:ext cx="10515600" cy="4700789"/>
          </a:xfrm>
        </p:spPr>
        <p:txBody>
          <a:bodyPr>
            <a:normAutofit fontScale="55000" lnSpcReduction="20000"/>
          </a:bodyPr>
          <a:lstStyle/>
          <a:p>
            <a:r>
              <a:rPr lang="sr-Latn-R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0" indent="0">
              <a:buNone/>
            </a:pPr>
            <a:r>
              <a:rPr lang="sr-Latn-RS" sz="4400" dirty="0" smtClean="0"/>
              <a:t>Napisati program koji unosi imena i 3 visine skokova od 2 skakača i zatim izračunava njihove prosečne skokove i štampa koji skakač je bolji.</a:t>
            </a:r>
            <a:endParaRPr lang="sr-Latn-RS" sz="4400" dirty="0"/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r>
              <a:rPr lang="sr-Latn-RS" dirty="0" smtClean="0"/>
              <a:t>skakac1</a:t>
            </a:r>
            <a:r>
              <a:rPr lang="sr-Latn-RS" dirty="0"/>
              <a:t>=[]</a:t>
            </a:r>
          </a:p>
          <a:p>
            <a:pPr marL="457200" lvl="1" indent="0">
              <a:buNone/>
            </a:pPr>
            <a:r>
              <a:rPr lang="sr-Latn-RS" dirty="0"/>
              <a:t>skakac2=[]</a:t>
            </a:r>
          </a:p>
          <a:p>
            <a:pPr marL="457200" lvl="1" indent="0">
              <a:buNone/>
            </a:pPr>
            <a:r>
              <a:rPr lang="sr-Latn-RS" dirty="0"/>
              <a:t>for i in range(4):</a:t>
            </a:r>
          </a:p>
          <a:p>
            <a:pPr marL="457200" lvl="1" indent="0">
              <a:buNone/>
            </a:pPr>
            <a:r>
              <a:rPr lang="sr-Latn-RS" dirty="0"/>
              <a:t>    skakac1.append(input("Unesi ime i 3 duzine skoka:"))</a:t>
            </a:r>
          </a:p>
          <a:p>
            <a:pPr marL="457200" lvl="1" indent="0">
              <a:buNone/>
            </a:pPr>
            <a:r>
              <a:rPr lang="sr-Latn-RS" dirty="0"/>
              <a:t>for i in range(4):</a:t>
            </a:r>
          </a:p>
          <a:p>
            <a:pPr marL="457200" lvl="1" indent="0">
              <a:buNone/>
            </a:pPr>
            <a:r>
              <a:rPr lang="sr-Latn-RS" dirty="0"/>
              <a:t>    skakac2.append(input("Unesi ime i 3 duzine skoka:"))</a:t>
            </a:r>
          </a:p>
          <a:p>
            <a:pPr marL="457200" lvl="1" indent="0">
              <a:buNone/>
            </a:pPr>
            <a:r>
              <a:rPr lang="sr-Latn-RS" dirty="0"/>
              <a:t>print(skakac1)</a:t>
            </a:r>
          </a:p>
          <a:p>
            <a:pPr marL="457200" lvl="1" indent="0">
              <a:buNone/>
            </a:pPr>
            <a:r>
              <a:rPr lang="sr-Latn-RS" dirty="0"/>
              <a:t>print(skakac2)</a:t>
            </a:r>
          </a:p>
          <a:p>
            <a:pPr marL="457200" lvl="1" indent="0">
              <a:buNone/>
            </a:pPr>
            <a:r>
              <a:rPr lang="sr-Latn-RS" dirty="0"/>
              <a:t>prosek_skok1=(int(skakac1[1])+int(skakac1[2])+int(skakac1[3]))/3</a:t>
            </a:r>
          </a:p>
          <a:p>
            <a:pPr marL="457200" lvl="1" indent="0">
              <a:buNone/>
            </a:pPr>
            <a:r>
              <a:rPr lang="sr-Latn-RS" dirty="0"/>
              <a:t>print("Prosecan skok prvog skakaca je:",prosek_skok1)</a:t>
            </a:r>
          </a:p>
          <a:p>
            <a:pPr marL="457200" lvl="1" indent="0">
              <a:buNone/>
            </a:pPr>
            <a:r>
              <a:rPr lang="sr-Latn-RS" dirty="0"/>
              <a:t>prosek_skok2=(int(skakac2[1])+int(skakac2[2])+int(skakac2[3]))/3</a:t>
            </a:r>
          </a:p>
          <a:p>
            <a:pPr marL="457200" lvl="1" indent="0">
              <a:buNone/>
            </a:pPr>
            <a:r>
              <a:rPr lang="sr-Latn-RS" dirty="0"/>
              <a:t>print("Prosecan skok drugog skakaca je:",prosek_skok2)</a:t>
            </a:r>
          </a:p>
          <a:p>
            <a:pPr marL="457200" lvl="1" indent="0">
              <a:buNone/>
            </a:pPr>
            <a:r>
              <a:rPr lang="sr-Latn-RS" dirty="0"/>
              <a:t>if prosek_skok1&gt;prosek_skok2:</a:t>
            </a:r>
          </a:p>
          <a:p>
            <a:pPr marL="457200" lvl="1" indent="0">
              <a:buNone/>
            </a:pPr>
            <a:r>
              <a:rPr lang="sr-Latn-RS" dirty="0"/>
              <a:t>    print("Bolji skakac je",skakac1[0])</a:t>
            </a:r>
          </a:p>
          <a:p>
            <a:pPr marL="457200" lvl="1" indent="0">
              <a:buNone/>
            </a:pPr>
            <a:r>
              <a:rPr lang="sr-Latn-RS" dirty="0"/>
              <a:t>else:</a:t>
            </a:r>
          </a:p>
          <a:p>
            <a:pPr marL="457200" lvl="1" indent="0">
              <a:buNone/>
            </a:pPr>
            <a:r>
              <a:rPr lang="sr-Latn-RS" dirty="0"/>
              <a:t>    print("Bolji skakac je",skakac2[0])</a:t>
            </a:r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169527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9527"/>
            <a:ext cx="10515600" cy="113123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06828"/>
            <a:ext cx="10515600" cy="4700789"/>
          </a:xfrm>
        </p:spPr>
        <p:txBody>
          <a:bodyPr>
            <a:normAutofit/>
          </a:bodyPr>
          <a:lstStyle/>
          <a:p>
            <a:r>
              <a:rPr lang="sr-Latn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0" indent="0">
              <a:buNone/>
            </a:pPr>
            <a:r>
              <a:rPr lang="sr-Latn-RS" sz="2000" dirty="0" smtClean="0"/>
              <a:t>Napraviti program koji štampa listu dana u nedelji a potom štampa samo određene dane.</a:t>
            </a:r>
          </a:p>
          <a:p>
            <a:pPr marL="0" indent="0">
              <a:buNone/>
            </a:pPr>
            <a:r>
              <a:rPr lang="sr-Latn-RS" sz="2000" dirty="0"/>
              <a:t>Dani=["Ponedeljak","Utorak","Sreda","Cetvrtak","Petak","Subota","Nedelja"]</a:t>
            </a:r>
          </a:p>
          <a:p>
            <a:pPr marL="0" indent="0">
              <a:buNone/>
            </a:pPr>
            <a:r>
              <a:rPr lang="sr-Latn-RS" sz="2000" dirty="0"/>
              <a:t>print(Dani)</a:t>
            </a:r>
          </a:p>
          <a:p>
            <a:pPr marL="0" indent="0">
              <a:buNone/>
            </a:pPr>
            <a:r>
              <a:rPr lang="sr-Latn-RS" sz="2000" dirty="0"/>
              <a:t>print(Dani[0])</a:t>
            </a:r>
          </a:p>
          <a:p>
            <a:pPr marL="0" indent="0">
              <a:buNone/>
            </a:pPr>
            <a:r>
              <a:rPr lang="sr-Latn-RS" sz="2000" dirty="0"/>
              <a:t>print(Dani[6])</a:t>
            </a:r>
          </a:p>
          <a:p>
            <a:pPr marL="0" indent="0">
              <a:buNone/>
            </a:pPr>
            <a:r>
              <a:rPr lang="sr-Latn-RS" sz="2000" dirty="0"/>
              <a:t>print(Dani[2:])</a:t>
            </a:r>
          </a:p>
          <a:p>
            <a:pPr marL="0" indent="0">
              <a:buNone/>
            </a:pPr>
            <a:r>
              <a:rPr lang="sr-Latn-RS" sz="2000" dirty="0"/>
              <a:t>print(Dani[:3])</a:t>
            </a:r>
          </a:p>
          <a:p>
            <a:pPr marL="0" indent="0">
              <a:buNone/>
            </a:pPr>
            <a:r>
              <a:rPr lang="sr-Latn-RS" sz="2000" dirty="0"/>
              <a:t>print(Dani[3:5])</a:t>
            </a:r>
          </a:p>
          <a:p>
            <a:pPr marL="0" indent="0">
              <a:buNone/>
            </a:pPr>
            <a:endParaRPr lang="sr-Latn-RS" sz="2000" dirty="0" smtClean="0"/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169527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175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sr-Latn-RS" dirty="0" smtClean="0"/>
              <a:t>listu </a:t>
            </a:r>
            <a:r>
              <a:rPr lang="en-US" dirty="0" err="1" smtClean="0"/>
              <a:t>gradova</a:t>
            </a:r>
            <a:r>
              <a:rPr lang="en-US" dirty="0" smtClean="0"/>
              <a:t> NP, </a:t>
            </a:r>
            <a:r>
              <a:rPr lang="en-US" dirty="0" err="1" smtClean="0"/>
              <a:t>SJ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smtClean="0"/>
              <a:t>RA, </a:t>
            </a:r>
            <a:r>
              <a:rPr lang="en-US" dirty="0" err="1" smtClean="0"/>
              <a:t>TT</a:t>
            </a:r>
            <a:r>
              <a:rPr lang="en-US" dirty="0" smtClean="0"/>
              <a:t> a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sr-Latn-RS" dirty="0" smtClean="0"/>
              <a:t>š</a:t>
            </a:r>
            <a:r>
              <a:rPr lang="en-US" dirty="0" err="1" smtClean="0"/>
              <a:t>tampa</a:t>
            </a:r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1753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</a:p>
          <a:p>
            <a:pPr marL="0" indent="0">
              <a:buNone/>
            </a:pPr>
            <a:r>
              <a:rPr lang="sr-Latn-RS" dirty="0" smtClean="0"/>
              <a:t>Iz date liste pronađi indeks nekog člana.</a:t>
            </a:r>
            <a:endParaRPr lang="sr-Latn-RS" dirty="0" smtClean="0"/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r>
              <a:rPr lang="sv-SE" dirty="0"/>
              <a:t>lista=["igrica","skola","hala"]</a:t>
            </a:r>
          </a:p>
          <a:p>
            <a:pPr marL="457200" lvl="1" indent="0">
              <a:buNone/>
            </a:pPr>
            <a:r>
              <a:rPr lang="sv-SE" dirty="0"/>
              <a:t>print(lista.index("skola"))</a:t>
            </a:r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01435" cy="4351338"/>
          </a:xfrm>
        </p:spPr>
        <p:txBody>
          <a:bodyPr>
            <a:normAutofit/>
          </a:bodyPr>
          <a:lstStyle/>
          <a:p>
            <a:r>
              <a:rPr lang="sr-Latn-RS" dirty="0"/>
              <a:t>Tipovi podataka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22453EBF-11D0-472B-AC91-ADB0D966C0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6478" y="2517934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898898601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1001832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Oznaka podatka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Opis podatka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833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celi brojevi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502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realni brojevi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643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stringovi/tekstovi/niske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451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logičke vrednosti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084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liste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87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tuple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torke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964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dict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rečnici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07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0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REČNICI - dict</a:t>
            </a:r>
            <a:endParaRPr lang="sr-Latn-R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16</a:t>
            </a:fld>
            <a:endParaRPr lang="sr-Latn-RS"/>
          </a:p>
        </p:txBody>
      </p:sp>
      <p:pic>
        <p:nvPicPr>
          <p:cNvPr id="1026" name="Picture 2" descr="Python Dictionary (Tutorial With Examples) - Trytoprogra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2" y="2342420"/>
            <a:ext cx="4876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utorial) Python Dictionaries: The Definitive Guide - DataCa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989" y="2553494"/>
            <a:ext cx="5318732" cy="247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2671" y="1578077"/>
            <a:ext cx="10677832" cy="4793226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Liste</a:t>
            </a:r>
          </a:p>
          <a:p>
            <a:r>
              <a:rPr lang="en-US" dirty="0" smtClean="0"/>
              <a:t>x</a:t>
            </a:r>
            <a:r>
              <a:rPr lang="sr-Latn-RS" dirty="0"/>
              <a:t>=</a:t>
            </a:r>
            <a:r>
              <a:rPr lang="en-US" dirty="0"/>
              <a:t>[“</a:t>
            </a:r>
            <a:r>
              <a:rPr lang="en-US" dirty="0" err="1"/>
              <a:t>ponedeljak</a:t>
            </a:r>
            <a:r>
              <a:rPr lang="en-US" dirty="0"/>
              <a:t>”, “</a:t>
            </a:r>
            <a:r>
              <a:rPr lang="en-US" dirty="0" err="1"/>
              <a:t>utorak</a:t>
            </a:r>
            <a:r>
              <a:rPr lang="en-US" dirty="0"/>
              <a:t>”, “</a:t>
            </a:r>
            <a:r>
              <a:rPr lang="en-US" dirty="0" err="1"/>
              <a:t>sreda</a:t>
            </a:r>
            <a:r>
              <a:rPr lang="en-US" dirty="0"/>
              <a:t>”]</a:t>
            </a:r>
          </a:p>
          <a:p>
            <a:r>
              <a:rPr lang="en-US" dirty="0"/>
              <a:t>x[0] #</a:t>
            </a:r>
            <a:r>
              <a:rPr lang="en-US" dirty="0" err="1" smtClean="0"/>
              <a:t>ponedeljak</a:t>
            </a:r>
            <a:endParaRPr lang="sr-Latn-RS" dirty="0" smtClean="0"/>
          </a:p>
          <a:p>
            <a:endParaRPr lang="sr-Latn-RS" dirty="0"/>
          </a:p>
          <a:p>
            <a:r>
              <a:rPr lang="sr-Latn-RS" dirty="0"/>
              <a:t>Rečnici – dict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x={</a:t>
            </a:r>
            <a:r>
              <a:rPr lang="sr-Latn-R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jedan</a:t>
            </a:r>
            <a:r>
              <a:rPr lang="en-US" dirty="0">
                <a:solidFill>
                  <a:srgbClr val="FF0000"/>
                </a:solidFill>
              </a:rPr>
              <a:t>”:”</a:t>
            </a:r>
            <a:r>
              <a:rPr lang="en-US" dirty="0" err="1">
                <a:solidFill>
                  <a:srgbClr val="FF0000"/>
                </a:solidFill>
              </a:rPr>
              <a:t>ponedeljak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/>
              <a:t>, </a:t>
            </a:r>
            <a:r>
              <a:rPr lang="sr-Latn-RS" dirty="0" smtClean="0"/>
              <a:t>   </a:t>
            </a:r>
            <a:r>
              <a:rPr lang="en-US" dirty="0" smtClean="0">
                <a:solidFill>
                  <a:srgbClr val="92D050"/>
                </a:solidFill>
              </a:rPr>
              <a:t>“</a:t>
            </a:r>
            <a:r>
              <a:rPr lang="en-US" dirty="0" err="1">
                <a:solidFill>
                  <a:srgbClr val="92D050"/>
                </a:solidFill>
              </a:rPr>
              <a:t>dva</a:t>
            </a:r>
            <a:r>
              <a:rPr lang="en-US" dirty="0">
                <a:solidFill>
                  <a:srgbClr val="92D050"/>
                </a:solidFill>
              </a:rPr>
              <a:t>”:”</a:t>
            </a:r>
            <a:r>
              <a:rPr lang="en-US" dirty="0" err="1">
                <a:solidFill>
                  <a:srgbClr val="92D050"/>
                </a:solidFill>
              </a:rPr>
              <a:t>utorak</a:t>
            </a:r>
            <a:r>
              <a:rPr lang="en-US" dirty="0">
                <a:solidFill>
                  <a:srgbClr val="92D050"/>
                </a:solidFill>
              </a:rPr>
              <a:t>”</a:t>
            </a:r>
            <a:r>
              <a:rPr lang="en-US" dirty="0"/>
              <a:t>, </a:t>
            </a:r>
            <a:r>
              <a:rPr lang="sr-Latn-RS" dirty="0" smtClean="0"/>
              <a:t>    </a:t>
            </a:r>
            <a:r>
              <a:rPr lang="en-US" dirty="0" smtClean="0">
                <a:solidFill>
                  <a:srgbClr val="FFC000"/>
                </a:solidFill>
              </a:rPr>
              <a:t>“</a:t>
            </a:r>
            <a:r>
              <a:rPr lang="en-US" dirty="0">
                <a:solidFill>
                  <a:srgbClr val="FFC000"/>
                </a:solidFill>
              </a:rPr>
              <a:t>tri”:”</a:t>
            </a:r>
            <a:r>
              <a:rPr lang="en-US" dirty="0" err="1">
                <a:solidFill>
                  <a:srgbClr val="FFC000"/>
                </a:solidFill>
              </a:rPr>
              <a:t>sreda</a:t>
            </a:r>
            <a:r>
              <a:rPr lang="en-US" dirty="0" smtClean="0">
                <a:solidFill>
                  <a:srgbClr val="FFC000"/>
                </a:solidFill>
              </a:rPr>
              <a:t>”</a:t>
            </a:r>
            <a:r>
              <a:rPr lang="sr-Latn-RS" dirty="0" smtClean="0">
                <a:solidFill>
                  <a:srgbClr val="FFC000"/>
                </a:solidFill>
              </a:rPr>
              <a:t>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X[“</a:t>
            </a:r>
            <a:r>
              <a:rPr lang="en-US" dirty="0" err="1"/>
              <a:t>jedan</a:t>
            </a:r>
            <a:r>
              <a:rPr lang="en-US" dirty="0"/>
              <a:t>”] #</a:t>
            </a:r>
            <a:r>
              <a:rPr lang="en-US" dirty="0" err="1" smtClean="0"/>
              <a:t>ponedeljak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en-US" dirty="0"/>
              <a:t>x={</a:t>
            </a:r>
            <a:r>
              <a:rPr lang="sr-Latn-RS" dirty="0"/>
              <a:t>  </a:t>
            </a:r>
            <a:r>
              <a:rPr lang="sr-Latn-RS" dirty="0" smtClean="0">
                <a:solidFill>
                  <a:srgbClr val="FF0000"/>
                </a:solidFill>
              </a:rPr>
              <a:t>1</a:t>
            </a:r>
            <a:r>
              <a:rPr lang="sr-Latn-R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:”</a:t>
            </a:r>
            <a:r>
              <a:rPr lang="en-US" dirty="0" err="1">
                <a:solidFill>
                  <a:srgbClr val="FF0000"/>
                </a:solidFill>
              </a:rPr>
              <a:t>ponedeljak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/>
              <a:t>, </a:t>
            </a:r>
            <a:r>
              <a:rPr lang="sr-Latn-RS" dirty="0"/>
              <a:t>   </a:t>
            </a:r>
            <a:r>
              <a:rPr lang="sr-Latn-RS" dirty="0" smtClean="0">
                <a:solidFill>
                  <a:srgbClr val="92D050"/>
                </a:solidFill>
              </a:rPr>
              <a:t>2 </a:t>
            </a:r>
            <a:r>
              <a:rPr lang="en-US" dirty="0" smtClean="0">
                <a:solidFill>
                  <a:srgbClr val="92D050"/>
                </a:solidFill>
              </a:rPr>
              <a:t>:”</a:t>
            </a:r>
            <a:r>
              <a:rPr lang="en-US" dirty="0" err="1">
                <a:solidFill>
                  <a:srgbClr val="92D050"/>
                </a:solidFill>
              </a:rPr>
              <a:t>utorak</a:t>
            </a:r>
            <a:r>
              <a:rPr lang="en-US" dirty="0">
                <a:solidFill>
                  <a:srgbClr val="92D050"/>
                </a:solidFill>
              </a:rPr>
              <a:t>”</a:t>
            </a:r>
            <a:r>
              <a:rPr lang="en-US" dirty="0"/>
              <a:t>, </a:t>
            </a:r>
            <a:r>
              <a:rPr lang="sr-Latn-RS" dirty="0"/>
              <a:t>    </a:t>
            </a:r>
            <a:r>
              <a:rPr lang="sr-Latn-RS" dirty="0" smtClean="0">
                <a:solidFill>
                  <a:srgbClr val="FFC000"/>
                </a:solidFill>
              </a:rPr>
              <a:t>3 </a:t>
            </a:r>
            <a:r>
              <a:rPr lang="en-US" dirty="0" smtClean="0">
                <a:solidFill>
                  <a:srgbClr val="FFC000"/>
                </a:solidFill>
              </a:rPr>
              <a:t>:”</a:t>
            </a:r>
            <a:r>
              <a:rPr lang="en-US" dirty="0" err="1">
                <a:solidFill>
                  <a:srgbClr val="FFC000"/>
                </a:solidFill>
              </a:rPr>
              <a:t>sreda</a:t>
            </a:r>
            <a:r>
              <a:rPr lang="en-US" dirty="0">
                <a:solidFill>
                  <a:srgbClr val="FFC000"/>
                </a:solidFill>
              </a:rPr>
              <a:t>”</a:t>
            </a:r>
            <a:r>
              <a:rPr lang="sr-Latn-RS" dirty="0">
                <a:solidFill>
                  <a:srgbClr val="FFC000"/>
                </a:solidFill>
              </a:rPr>
              <a:t>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X[</a:t>
            </a:r>
            <a:r>
              <a:rPr lang="sr-Latn-RS" dirty="0" smtClean="0"/>
              <a:t>1</a:t>
            </a:r>
            <a:r>
              <a:rPr lang="en-US" dirty="0" smtClean="0"/>
              <a:t>]</a:t>
            </a:r>
            <a:r>
              <a:rPr lang="sr-Latn-RS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#</a:t>
            </a:r>
            <a:r>
              <a:rPr lang="en-US" dirty="0" err="1"/>
              <a:t>ponedeljak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r-Latn-RS" dirty="0"/>
              <a:t>Rečnici – </a:t>
            </a:r>
            <a:r>
              <a:rPr lang="sr-Latn-RS" dirty="0" smtClean="0"/>
              <a:t>dict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x={</a:t>
            </a:r>
            <a:r>
              <a:rPr lang="sr-Latn-RS" dirty="0"/>
              <a:t> 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jedan</a:t>
            </a:r>
            <a:r>
              <a:rPr lang="en-US" dirty="0">
                <a:solidFill>
                  <a:srgbClr val="FF0000"/>
                </a:solidFill>
              </a:rPr>
              <a:t>”:”</a:t>
            </a:r>
            <a:r>
              <a:rPr lang="en-US" dirty="0" err="1">
                <a:solidFill>
                  <a:srgbClr val="FF0000"/>
                </a:solidFill>
              </a:rPr>
              <a:t>ponedeljak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/>
              <a:t>, </a:t>
            </a:r>
            <a:r>
              <a:rPr lang="sr-Latn-RS" dirty="0"/>
              <a:t>   </a:t>
            </a:r>
            <a:r>
              <a:rPr lang="en-US" dirty="0">
                <a:solidFill>
                  <a:srgbClr val="92D050"/>
                </a:solidFill>
              </a:rPr>
              <a:t>“</a:t>
            </a:r>
            <a:r>
              <a:rPr lang="en-US" dirty="0" err="1">
                <a:solidFill>
                  <a:srgbClr val="92D050"/>
                </a:solidFill>
              </a:rPr>
              <a:t>dva</a:t>
            </a:r>
            <a:r>
              <a:rPr lang="en-US" dirty="0">
                <a:solidFill>
                  <a:srgbClr val="92D050"/>
                </a:solidFill>
              </a:rPr>
              <a:t>”:”</a:t>
            </a:r>
            <a:r>
              <a:rPr lang="en-US" dirty="0" err="1">
                <a:solidFill>
                  <a:srgbClr val="92D050"/>
                </a:solidFill>
              </a:rPr>
              <a:t>utorak</a:t>
            </a:r>
            <a:r>
              <a:rPr lang="en-US" dirty="0">
                <a:solidFill>
                  <a:srgbClr val="92D050"/>
                </a:solidFill>
              </a:rPr>
              <a:t>”</a:t>
            </a:r>
            <a:r>
              <a:rPr lang="en-US" dirty="0"/>
              <a:t>, </a:t>
            </a:r>
            <a:r>
              <a:rPr lang="sr-Latn-RS" dirty="0"/>
              <a:t>    </a:t>
            </a:r>
            <a:r>
              <a:rPr lang="en-US" dirty="0">
                <a:solidFill>
                  <a:srgbClr val="FFC000"/>
                </a:solidFill>
              </a:rPr>
              <a:t>“tri”:”</a:t>
            </a:r>
            <a:r>
              <a:rPr lang="en-US" dirty="0" err="1">
                <a:solidFill>
                  <a:srgbClr val="FFC000"/>
                </a:solidFill>
              </a:rPr>
              <a:t>sreda</a:t>
            </a:r>
            <a:r>
              <a:rPr lang="en-US" dirty="0">
                <a:solidFill>
                  <a:srgbClr val="FFC000"/>
                </a:solidFill>
              </a:rPr>
              <a:t>”</a:t>
            </a:r>
            <a:r>
              <a:rPr lang="sr-Latn-RS" dirty="0">
                <a:solidFill>
                  <a:srgbClr val="FFC000"/>
                </a:solidFill>
              </a:rPr>
              <a:t>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X[“</a:t>
            </a:r>
            <a:r>
              <a:rPr lang="en-US" dirty="0" err="1"/>
              <a:t>jedan</a:t>
            </a:r>
            <a:r>
              <a:rPr lang="en-US" dirty="0"/>
              <a:t>”] #</a:t>
            </a:r>
            <a:r>
              <a:rPr lang="en-US" dirty="0" err="1"/>
              <a:t>ponedeljak</a:t>
            </a:r>
            <a:endParaRPr lang="sr-Latn-R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Klju</a:t>
            </a:r>
            <a:r>
              <a:rPr lang="sr-Latn-RS" dirty="0"/>
              <a:t>č - keys()</a:t>
            </a:r>
          </a:p>
          <a:p>
            <a:r>
              <a:rPr lang="sr-Latn-RS" dirty="0"/>
              <a:t>Vrednost - values()</a:t>
            </a:r>
          </a:p>
          <a:p>
            <a:r>
              <a:rPr lang="sr-Latn-RS" dirty="0"/>
              <a:t>Parovi vrednosti – items()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377" y="2055813"/>
            <a:ext cx="3551720" cy="40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1</a:t>
            </a:r>
          </a:p>
          <a:p>
            <a:pPr marL="0" indent="0">
              <a:buNone/>
            </a:pPr>
            <a:r>
              <a:rPr lang="en-US" sz="2400" dirty="0" err="1" smtClean="0"/>
              <a:t>Napisati</a:t>
            </a:r>
            <a:r>
              <a:rPr lang="en-US" sz="2400" dirty="0" smtClean="0"/>
              <a:t> </a:t>
            </a:r>
            <a:r>
              <a:rPr lang="en-US" sz="2400" dirty="0"/>
              <a:t>program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 smtClean="0"/>
              <a:t>pravi</a:t>
            </a:r>
            <a:r>
              <a:rPr lang="en-US" sz="2400" dirty="0" smtClean="0"/>
              <a:t> </a:t>
            </a:r>
            <a:r>
              <a:rPr lang="sr-Latn-RS" sz="2400" dirty="0" smtClean="0"/>
              <a:t>rečnik </a:t>
            </a:r>
            <a:r>
              <a:rPr lang="en-US" sz="2400" dirty="0" err="1" smtClean="0"/>
              <a:t>gradova</a:t>
            </a:r>
            <a:r>
              <a:rPr lang="en-US" sz="2400" dirty="0" smtClean="0"/>
              <a:t> NP, SJ,</a:t>
            </a:r>
            <a:r>
              <a:rPr lang="sr-Latn-RS" sz="2400" dirty="0" smtClean="0"/>
              <a:t> </a:t>
            </a:r>
            <a:r>
              <a:rPr lang="en-US" sz="2400" dirty="0" smtClean="0"/>
              <a:t>RA, TT a </a:t>
            </a:r>
            <a:r>
              <a:rPr lang="en-US" sz="2400" dirty="0" err="1" smtClean="0"/>
              <a:t>potom</a:t>
            </a:r>
            <a:r>
              <a:rPr lang="en-US" sz="2400" dirty="0" smtClean="0"/>
              <a:t> </a:t>
            </a:r>
            <a:r>
              <a:rPr lang="sr-Latn-RS" sz="2400" dirty="0" smtClean="0"/>
              <a:t>š</a:t>
            </a:r>
            <a:r>
              <a:rPr lang="en-US" sz="2400" dirty="0" err="1" smtClean="0"/>
              <a:t>tampa</a:t>
            </a:r>
            <a:r>
              <a:rPr lang="sr-Latn-RS" sz="2400" dirty="0" smtClean="0"/>
              <a:t> ceo rečnik.</a:t>
            </a:r>
          </a:p>
          <a:p>
            <a:pPr marL="457200" lvl="1" indent="0">
              <a:buNone/>
            </a:pPr>
            <a:endParaRPr lang="sr-Latn-RS" sz="12800" dirty="0"/>
          </a:p>
          <a:p>
            <a:pPr lvl="1"/>
            <a:endParaRPr lang="sr-Latn-R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0825" y="2076349"/>
            <a:ext cx="7551175" cy="4523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/>
              <a:t>recnik_gradovi={1:"Tutin",2:"Sjenica",3:"Raska",4:"Novi Pazar"}</a:t>
            </a:r>
          </a:p>
          <a:p>
            <a:pPr marL="0" indent="0">
              <a:buNone/>
            </a:pPr>
            <a:r>
              <a:rPr lang="sr-Latn-RS" sz="2000" dirty="0"/>
              <a:t>print(recnik_gradovi)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6" y="0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58" y="857618"/>
            <a:ext cx="10515600" cy="132556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Sva pitanja na mail:</a:t>
            </a:r>
            <a:br>
              <a:rPr lang="sr-Latn-RS" b="1" dirty="0" smtClean="0"/>
            </a:br>
            <a:r>
              <a:rPr lang="sr-Latn-RS" b="1" dirty="0" smtClean="0"/>
              <a:t>sejonp2708</a:t>
            </a:r>
            <a:r>
              <a:rPr lang="en-US" b="1" dirty="0" smtClean="0"/>
              <a:t>@</a:t>
            </a:r>
            <a:r>
              <a:rPr lang="en-US" b="1" dirty="0" err="1" smtClean="0"/>
              <a:t>gmail.com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319574"/>
            <a:ext cx="10515600" cy="208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Pratite našu stranicu:</a:t>
            </a:r>
          </a:p>
          <a:p>
            <a:r>
              <a:rPr lang="sr-Latn-RS" sz="4000" dirty="0" smtClean="0"/>
              <a:t>https</a:t>
            </a:r>
            <a:r>
              <a:rPr lang="sr-Latn-RS" sz="4000" dirty="0"/>
              <a:t>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7828" y="2055813"/>
            <a:ext cx="4628353" cy="408735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RS" sz="8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sr-Latn-RS" sz="8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7400" dirty="0" err="1" smtClean="0"/>
              <a:t>Napisati</a:t>
            </a:r>
            <a:r>
              <a:rPr lang="en-US" sz="7400" dirty="0" smtClean="0"/>
              <a:t> </a:t>
            </a:r>
            <a:r>
              <a:rPr lang="en-US" sz="7400" dirty="0"/>
              <a:t>program </a:t>
            </a:r>
            <a:r>
              <a:rPr lang="en-US" sz="7400" dirty="0" err="1"/>
              <a:t>koji</a:t>
            </a:r>
            <a:r>
              <a:rPr lang="en-US" sz="7400" dirty="0"/>
              <a:t> </a:t>
            </a:r>
            <a:r>
              <a:rPr lang="en-US" sz="7400" dirty="0" err="1" smtClean="0"/>
              <a:t>pravi</a:t>
            </a:r>
            <a:r>
              <a:rPr lang="en-US" sz="7400" dirty="0" smtClean="0"/>
              <a:t> </a:t>
            </a:r>
            <a:r>
              <a:rPr lang="sr-Latn-RS" sz="7400" dirty="0" smtClean="0"/>
              <a:t>rečnik </a:t>
            </a:r>
            <a:r>
              <a:rPr lang="en-US" sz="7400" dirty="0" err="1" smtClean="0"/>
              <a:t>gradova</a:t>
            </a:r>
            <a:r>
              <a:rPr lang="en-US" sz="7400" dirty="0" smtClean="0"/>
              <a:t> NP, SJ,</a:t>
            </a:r>
            <a:r>
              <a:rPr lang="sr-Latn-RS" sz="7400" dirty="0" smtClean="0"/>
              <a:t> </a:t>
            </a:r>
            <a:r>
              <a:rPr lang="en-US" sz="7400" dirty="0" smtClean="0"/>
              <a:t>RA, TT a </a:t>
            </a:r>
            <a:r>
              <a:rPr lang="en-US" sz="7400" dirty="0" err="1" smtClean="0"/>
              <a:t>potom</a:t>
            </a:r>
            <a:r>
              <a:rPr lang="en-US" sz="7400" dirty="0" smtClean="0"/>
              <a:t> </a:t>
            </a:r>
            <a:r>
              <a:rPr lang="sr-Latn-RS" sz="7400" dirty="0" smtClean="0"/>
              <a:t>š</a:t>
            </a:r>
            <a:r>
              <a:rPr lang="en-US" sz="7400" dirty="0" err="1" smtClean="0"/>
              <a:t>tampa</a:t>
            </a:r>
            <a:r>
              <a:rPr lang="sr-Latn-RS" sz="7400" dirty="0" smtClean="0"/>
              <a:t> ključeve, vrednosti i parove u rečniku. </a:t>
            </a:r>
          </a:p>
          <a:p>
            <a:pPr marL="457200" lvl="1" indent="0">
              <a:buNone/>
            </a:pPr>
            <a:endParaRPr lang="sr-Latn-RS" sz="12800" dirty="0"/>
          </a:p>
          <a:p>
            <a:pPr lvl="1"/>
            <a:endParaRPr lang="sr-Latn-R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848815" y="632338"/>
            <a:ext cx="5504985" cy="60651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RS" sz="6400" dirty="0"/>
              <a:t>recnik_gradovi={1:"Tutin",2:"Sjenica",3:"Raska",4:"Novi Pazar"}</a:t>
            </a:r>
          </a:p>
          <a:p>
            <a:pPr marL="0" indent="0">
              <a:buNone/>
            </a:pPr>
            <a:r>
              <a:rPr lang="sr-Latn-RS" sz="6400" dirty="0"/>
              <a:t>print(recnik_gradovi)</a:t>
            </a:r>
          </a:p>
          <a:p>
            <a:pPr marL="0" indent="0">
              <a:buNone/>
            </a:pPr>
            <a:r>
              <a:rPr lang="sr-Latn-RS" sz="6400" dirty="0"/>
              <a:t>for i in recnik_gradovi:</a:t>
            </a:r>
          </a:p>
          <a:p>
            <a:pPr marL="0" indent="0">
              <a:buNone/>
            </a:pPr>
            <a:r>
              <a:rPr lang="sr-Latn-RS" sz="6400" dirty="0"/>
              <a:t>    print(i)</a:t>
            </a:r>
          </a:p>
          <a:p>
            <a:pPr marL="0" indent="0">
              <a:buNone/>
            </a:pPr>
            <a:r>
              <a:rPr lang="sr-Latn-RS" sz="6400" dirty="0"/>
              <a:t>for i in recnik_gradovi:</a:t>
            </a:r>
          </a:p>
          <a:p>
            <a:pPr marL="0" indent="0">
              <a:buNone/>
            </a:pPr>
            <a:r>
              <a:rPr lang="sr-Latn-RS" sz="6400" dirty="0"/>
              <a:t>    print(recnik_gradovi[i])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print("KLJUCEVI:")</a:t>
            </a:r>
          </a:p>
          <a:p>
            <a:pPr marL="0" indent="0">
              <a:buNone/>
            </a:pPr>
            <a:r>
              <a:rPr lang="sr-Latn-RS" sz="6400" dirty="0"/>
              <a:t>print(recnik_gradovi.keys())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print("VREDNOSTI:")</a:t>
            </a:r>
          </a:p>
          <a:p>
            <a:pPr marL="0" indent="0">
              <a:buNone/>
            </a:pPr>
            <a:r>
              <a:rPr lang="sr-Latn-RS" sz="6400" dirty="0"/>
              <a:t>print(recnik_gradovi.values())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print("PAROVI:")</a:t>
            </a:r>
          </a:p>
          <a:p>
            <a:pPr marL="0" indent="0">
              <a:buNone/>
            </a:pPr>
            <a:r>
              <a:rPr lang="sr-Latn-RS" sz="6400" dirty="0"/>
              <a:t>print(recnik_gradovi.items())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6" y="0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7828" y="1791827"/>
            <a:ext cx="466931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sr-Latn-RS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9600" dirty="0" err="1" smtClean="0"/>
              <a:t>Napisati</a:t>
            </a:r>
            <a:r>
              <a:rPr lang="en-US" sz="9600" dirty="0" smtClean="0"/>
              <a:t> </a:t>
            </a:r>
            <a:r>
              <a:rPr lang="en-US" sz="9600" dirty="0"/>
              <a:t>program </a:t>
            </a:r>
            <a:r>
              <a:rPr lang="en-US" sz="9600" dirty="0" err="1"/>
              <a:t>koji</a:t>
            </a:r>
            <a:r>
              <a:rPr lang="en-US" sz="9600" dirty="0"/>
              <a:t> </a:t>
            </a:r>
            <a:r>
              <a:rPr lang="en-US" sz="9600" dirty="0" err="1" smtClean="0"/>
              <a:t>pravi</a:t>
            </a:r>
            <a:r>
              <a:rPr lang="en-US" sz="9600" dirty="0" smtClean="0"/>
              <a:t> </a:t>
            </a:r>
            <a:r>
              <a:rPr lang="sr-Latn-RS" sz="9600" dirty="0" smtClean="0"/>
              <a:t>rečnik </a:t>
            </a:r>
            <a:r>
              <a:rPr lang="en-US" sz="9600" dirty="0" err="1" smtClean="0"/>
              <a:t>gradova</a:t>
            </a:r>
            <a:r>
              <a:rPr lang="en-US" sz="9600" dirty="0" smtClean="0"/>
              <a:t> NP, SJ,</a:t>
            </a:r>
            <a:r>
              <a:rPr lang="sr-Latn-RS" sz="9600" dirty="0" smtClean="0"/>
              <a:t> </a:t>
            </a:r>
            <a:r>
              <a:rPr lang="en-US" sz="9600" dirty="0" smtClean="0"/>
              <a:t>RA, TT a </a:t>
            </a:r>
            <a:r>
              <a:rPr lang="en-US" sz="9600" dirty="0" err="1" smtClean="0"/>
              <a:t>potom</a:t>
            </a:r>
            <a:r>
              <a:rPr lang="en-US" sz="9600" dirty="0" smtClean="0"/>
              <a:t> </a:t>
            </a:r>
            <a:r>
              <a:rPr lang="sr-Latn-RS" sz="9600" dirty="0" smtClean="0"/>
              <a:t>na unos broja š</a:t>
            </a:r>
            <a:r>
              <a:rPr lang="en-US" sz="9600" dirty="0" err="1" smtClean="0"/>
              <a:t>tampa</a:t>
            </a:r>
            <a:r>
              <a:rPr lang="sr-Latn-RS" sz="9600" dirty="0" smtClean="0"/>
              <a:t> grad pod tim ključem.</a:t>
            </a:r>
          </a:p>
          <a:p>
            <a:pPr marL="457200" lvl="1" indent="0">
              <a:buNone/>
            </a:pPr>
            <a:endParaRPr lang="sr-Latn-RS" sz="12800" dirty="0"/>
          </a:p>
          <a:p>
            <a:pPr lvl="1"/>
            <a:endParaRPr lang="sr-Latn-R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028254" y="514351"/>
            <a:ext cx="5504985" cy="60651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6400" dirty="0"/>
              <a:t>recnik_gradovi={1:"Tutin",2:"Sjenica",3:"Raska",4:"Novi Pazar"}</a:t>
            </a:r>
          </a:p>
          <a:p>
            <a:pPr marL="0" indent="0">
              <a:buNone/>
            </a:pPr>
            <a:r>
              <a:rPr lang="sr-Latn-RS" sz="6400" dirty="0"/>
              <a:t>print(recnik_gradovi)</a:t>
            </a:r>
          </a:p>
          <a:p>
            <a:pPr marL="0" indent="0">
              <a:buNone/>
            </a:pPr>
            <a:r>
              <a:rPr lang="sr-Latn-RS" sz="6400" dirty="0"/>
              <a:t>for i in recnik_gradovi:</a:t>
            </a:r>
          </a:p>
          <a:p>
            <a:pPr marL="0" indent="0">
              <a:buNone/>
            </a:pPr>
            <a:r>
              <a:rPr lang="sr-Latn-RS" sz="6400" dirty="0"/>
              <a:t>    print(i)</a:t>
            </a:r>
          </a:p>
          <a:p>
            <a:pPr marL="0" indent="0">
              <a:buNone/>
            </a:pPr>
            <a:r>
              <a:rPr lang="sr-Latn-RS" sz="6400" dirty="0"/>
              <a:t>for i in recnik_gradovi:</a:t>
            </a:r>
          </a:p>
          <a:p>
            <a:pPr marL="0" indent="0">
              <a:buNone/>
            </a:pPr>
            <a:r>
              <a:rPr lang="sr-Latn-RS" sz="6400" dirty="0"/>
              <a:t>    print(recnik_gradovi[i])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print("KLJUCEVI:")</a:t>
            </a:r>
          </a:p>
          <a:p>
            <a:pPr marL="0" indent="0">
              <a:buNone/>
            </a:pPr>
            <a:r>
              <a:rPr lang="sr-Latn-RS" sz="6400" dirty="0"/>
              <a:t>print(recnik_gradovi.keys())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print("VREDNOSTI:")</a:t>
            </a:r>
          </a:p>
          <a:p>
            <a:pPr marL="0" indent="0">
              <a:buNone/>
            </a:pPr>
            <a:r>
              <a:rPr lang="sr-Latn-RS" sz="6400" dirty="0"/>
              <a:t>print(recnik_gradovi.values())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print("PAROVI:")</a:t>
            </a:r>
          </a:p>
          <a:p>
            <a:pPr marL="0" indent="0">
              <a:buNone/>
            </a:pPr>
            <a:r>
              <a:rPr lang="sr-Latn-RS" sz="6400" dirty="0"/>
              <a:t>print(recnik_gradovi.items())</a:t>
            </a:r>
          </a:p>
          <a:p>
            <a:pPr marL="0" indent="0">
              <a:buNone/>
            </a:pPr>
            <a:endParaRPr lang="sr-Latn-RS" sz="6400" dirty="0"/>
          </a:p>
          <a:p>
            <a:pPr marL="0" indent="0">
              <a:buNone/>
            </a:pPr>
            <a:r>
              <a:rPr lang="sr-Latn-RS" sz="6400" dirty="0"/>
              <a:t>broj=int(input("Unesi broj 1,2,3 ili 4: "))</a:t>
            </a:r>
          </a:p>
          <a:p>
            <a:pPr marL="0" indent="0">
              <a:buNone/>
            </a:pPr>
            <a:r>
              <a:rPr lang="sr-Latn-RS" sz="6400" dirty="0"/>
              <a:t>if broj&gt;4 or broj&lt;1:</a:t>
            </a:r>
          </a:p>
          <a:p>
            <a:pPr marL="0" indent="0">
              <a:buNone/>
            </a:pPr>
            <a:r>
              <a:rPr lang="sr-Latn-RS" sz="6400" dirty="0"/>
              <a:t>    print("GRESKA! UNESI PONOVO:")</a:t>
            </a:r>
          </a:p>
          <a:p>
            <a:pPr marL="0" indent="0">
              <a:buNone/>
            </a:pPr>
            <a:r>
              <a:rPr lang="sr-Latn-RS" sz="6400" dirty="0"/>
              <a:t>    broj=int(input("Unesi tacno broj 1,2,3 ili 4: "))</a:t>
            </a:r>
          </a:p>
          <a:p>
            <a:pPr marL="0" indent="0">
              <a:buNone/>
            </a:pPr>
            <a:r>
              <a:rPr lang="sr-Latn-RS" sz="6400" dirty="0"/>
              <a:t>print(recnik_gradovi[broj])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6" y="0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377" y="2055813"/>
            <a:ext cx="3551720" cy="40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sr-Latn-R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err="1" smtClean="0"/>
              <a:t>Napisati</a:t>
            </a:r>
            <a:r>
              <a:rPr lang="en-US" sz="2400" dirty="0" smtClean="0"/>
              <a:t> </a:t>
            </a:r>
            <a:r>
              <a:rPr lang="en-US" sz="2400" dirty="0"/>
              <a:t>program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sr-Latn-RS" sz="2400" dirty="0" smtClean="0"/>
              <a:t>sa tastature unosi rečnik sa plasmanom kandidata na izborima u SAD.</a:t>
            </a:r>
          </a:p>
          <a:p>
            <a:pPr marL="457200" lvl="1" indent="0">
              <a:buNone/>
            </a:pPr>
            <a:endParaRPr lang="sr-Latn-RS" sz="12800" dirty="0"/>
          </a:p>
          <a:p>
            <a:pPr lvl="1"/>
            <a:endParaRPr lang="sr-Latn-R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36026" y="2055813"/>
            <a:ext cx="7551175" cy="4523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americki_predsednik={}</a:t>
            </a:r>
          </a:p>
          <a:p>
            <a:pPr marL="0" indent="0">
              <a:buNone/>
            </a:pPr>
            <a:r>
              <a:rPr lang="sr-Latn-RS" dirty="0"/>
              <a:t>americki_predsednik[1]=input("Unesi ko je pobedio na izborima u SAD:")</a:t>
            </a:r>
          </a:p>
          <a:p>
            <a:pPr marL="0" indent="0">
              <a:buNone/>
            </a:pPr>
            <a:r>
              <a:rPr lang="sr-Latn-RS" dirty="0"/>
              <a:t>americki_predsednik[2]=input("Unesi ko je izgubio na izborima u SAD:")</a:t>
            </a:r>
          </a:p>
          <a:p>
            <a:pPr marL="0" indent="0">
              <a:buNone/>
            </a:pPr>
            <a:r>
              <a:rPr lang="sr-Latn-RS" dirty="0"/>
              <a:t>print(americki_predsednik)</a:t>
            </a:r>
          </a:p>
          <a:p>
            <a:pPr marL="0" indent="0">
              <a:buNone/>
            </a:pPr>
            <a:r>
              <a:rPr lang="sr-Latn-RS" dirty="0"/>
              <a:t>print("Pobednik je",americki_predsednik[1])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6" y="0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377" y="2055813"/>
            <a:ext cx="3551720" cy="4087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R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sr-Latn-R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err="1" smtClean="0"/>
              <a:t>Napisati</a:t>
            </a:r>
            <a:r>
              <a:rPr lang="en-US" sz="2400" dirty="0" smtClean="0"/>
              <a:t> </a:t>
            </a:r>
            <a:r>
              <a:rPr lang="en-US" sz="2400" dirty="0"/>
              <a:t>program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 smtClean="0"/>
              <a:t>pravi</a:t>
            </a:r>
            <a:r>
              <a:rPr lang="en-US" sz="2400" dirty="0" smtClean="0"/>
              <a:t> </a:t>
            </a:r>
            <a:r>
              <a:rPr lang="sr-Latn-RS" sz="2400" dirty="0" smtClean="0"/>
              <a:t>rečnik 3 polaznika kursa a potom stampa podatke.</a:t>
            </a:r>
          </a:p>
          <a:p>
            <a:pPr marL="457200" lvl="1" indent="0">
              <a:buNone/>
            </a:pPr>
            <a:endParaRPr lang="sr-Latn-RS" sz="12800" dirty="0"/>
          </a:p>
          <a:p>
            <a:pPr lvl="1"/>
            <a:endParaRPr lang="sr-Latn-R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068097" y="1283110"/>
            <a:ext cx="7465143" cy="52964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RS" sz="2300" dirty="0"/>
              <a:t>recnik_pythonas1={</a:t>
            </a:r>
          </a:p>
          <a:p>
            <a:pPr marL="0" indent="0">
              <a:buNone/>
            </a:pPr>
            <a:r>
              <a:rPr lang="sr-Latn-RS" sz="2300" dirty="0"/>
              <a:t>    "ime":"Fatma",</a:t>
            </a:r>
          </a:p>
          <a:p>
            <a:pPr marL="0" indent="0">
              <a:buNone/>
            </a:pPr>
            <a:r>
              <a:rPr lang="sr-Latn-RS" sz="2300" dirty="0"/>
              <a:t>    "prezime":"Bihorac",</a:t>
            </a:r>
          </a:p>
          <a:p>
            <a:pPr marL="0" indent="0">
              <a:buNone/>
            </a:pPr>
            <a:r>
              <a:rPr lang="sr-Latn-RS" sz="2300" dirty="0"/>
              <a:t>    "skola":"Jovan Jovanovic Zmaj",</a:t>
            </a:r>
          </a:p>
          <a:p>
            <a:pPr marL="0" indent="0">
              <a:buNone/>
            </a:pPr>
            <a:r>
              <a:rPr lang="sr-Latn-RS" sz="2300" dirty="0"/>
              <a:t>    "mesto":"Novi Pazar"</a:t>
            </a:r>
          </a:p>
          <a:p>
            <a:pPr marL="0" indent="0">
              <a:buNone/>
            </a:pPr>
            <a:r>
              <a:rPr lang="sr-Latn-RS" sz="2300" dirty="0"/>
              <a:t>}</a:t>
            </a:r>
          </a:p>
          <a:p>
            <a:pPr marL="0" indent="0">
              <a:buNone/>
            </a:pPr>
            <a:r>
              <a:rPr lang="sr-Latn-RS" sz="2300" dirty="0" smtClean="0"/>
              <a:t>recnik_pythonas2</a:t>
            </a:r>
            <a:r>
              <a:rPr lang="sr-Latn-RS" sz="2300" dirty="0"/>
              <a:t>={</a:t>
            </a:r>
          </a:p>
          <a:p>
            <a:pPr marL="0" indent="0">
              <a:buNone/>
            </a:pPr>
            <a:r>
              <a:rPr lang="sr-Latn-RS" sz="2300" dirty="0"/>
              <a:t>    "ime":"Luka",</a:t>
            </a:r>
          </a:p>
          <a:p>
            <a:pPr marL="0" indent="0">
              <a:buNone/>
            </a:pPr>
            <a:r>
              <a:rPr lang="sr-Latn-RS" sz="2300" dirty="0"/>
              <a:t>    "prezime":"Kucevic",</a:t>
            </a:r>
          </a:p>
          <a:p>
            <a:pPr marL="0" indent="0">
              <a:buNone/>
            </a:pPr>
            <a:r>
              <a:rPr lang="sr-Latn-RS" sz="2300" dirty="0"/>
              <a:t>    "skola":"Sutjeska",</a:t>
            </a:r>
          </a:p>
          <a:p>
            <a:pPr marL="0" indent="0">
              <a:buNone/>
            </a:pPr>
            <a:r>
              <a:rPr lang="sr-Latn-RS" sz="2300" dirty="0"/>
              <a:t>    "mesto":"Raska"</a:t>
            </a:r>
          </a:p>
          <a:p>
            <a:pPr marL="0" indent="0">
              <a:buNone/>
            </a:pPr>
            <a:r>
              <a:rPr lang="sr-Latn-RS" sz="2300" dirty="0"/>
              <a:t>}</a:t>
            </a:r>
          </a:p>
          <a:p>
            <a:pPr marL="0" indent="0">
              <a:buNone/>
            </a:pPr>
            <a:r>
              <a:rPr lang="sr-Latn-RS" sz="2300" dirty="0" smtClean="0"/>
              <a:t>recnik_pythonas3</a:t>
            </a:r>
            <a:r>
              <a:rPr lang="sr-Latn-RS" sz="2300" dirty="0"/>
              <a:t>={"ime":"Ismail","prezime":"Dupljak",</a:t>
            </a:r>
          </a:p>
          <a:p>
            <a:pPr marL="0" indent="0">
              <a:buNone/>
            </a:pPr>
            <a:r>
              <a:rPr lang="sr-Latn-RS" sz="2300" dirty="0"/>
              <a:t>                  "skola":" Vuk Karadzic ","mesto":"Tutin"}</a:t>
            </a:r>
          </a:p>
          <a:p>
            <a:pPr marL="0" indent="0">
              <a:buNone/>
            </a:pPr>
            <a:endParaRPr lang="sr-Latn-RS" sz="2300" dirty="0"/>
          </a:p>
          <a:p>
            <a:pPr marL="0" indent="0">
              <a:buNone/>
            </a:pPr>
            <a:r>
              <a:rPr lang="sr-Latn-RS" sz="2300" dirty="0"/>
              <a:t>print(recnik_pythonas1["ime"])</a:t>
            </a:r>
          </a:p>
          <a:p>
            <a:pPr marL="0" indent="0">
              <a:buNone/>
            </a:pPr>
            <a:r>
              <a:rPr lang="sr-Latn-RS" sz="2300" dirty="0"/>
              <a:t>print(recnik_pythonas2["prezime"])</a:t>
            </a:r>
          </a:p>
          <a:p>
            <a:pPr marL="0" indent="0">
              <a:buNone/>
            </a:pPr>
            <a:r>
              <a:rPr lang="sr-Latn-RS" sz="2300" dirty="0"/>
              <a:t>print(recnik_pythonas3["mesto"])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6" y="0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377" y="2055813"/>
            <a:ext cx="3551720" cy="40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sr-Latn-R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err="1" smtClean="0"/>
              <a:t>Napisati</a:t>
            </a:r>
            <a:r>
              <a:rPr lang="en-US" sz="2400" dirty="0" smtClean="0"/>
              <a:t> </a:t>
            </a:r>
            <a:r>
              <a:rPr lang="en-US" sz="2400" dirty="0"/>
              <a:t>program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 smtClean="0"/>
              <a:t>pravi</a:t>
            </a:r>
            <a:r>
              <a:rPr lang="en-US" sz="2400" dirty="0" smtClean="0"/>
              <a:t> </a:t>
            </a:r>
            <a:r>
              <a:rPr lang="sr-Latn-RS" sz="2400" dirty="0" smtClean="0"/>
              <a:t>rečnik dana u sedmici sa rednim brojevima a potom stampa 3 poslednja dana u sedmici.</a:t>
            </a:r>
          </a:p>
          <a:p>
            <a:pPr marL="457200" lvl="1" indent="0">
              <a:buNone/>
            </a:pPr>
            <a:endParaRPr lang="sr-Latn-RS" sz="12800" dirty="0"/>
          </a:p>
          <a:p>
            <a:pPr lvl="1"/>
            <a:endParaRPr lang="sr-Latn-R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0825" y="2076349"/>
            <a:ext cx="7551175" cy="4523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/>
              <a:t>sedmica={}</a:t>
            </a:r>
          </a:p>
          <a:p>
            <a:pPr marL="0" indent="0">
              <a:buNone/>
            </a:pPr>
            <a:r>
              <a:rPr lang="sr-Latn-RS" sz="2000" dirty="0"/>
              <a:t>for i in range(7):</a:t>
            </a:r>
          </a:p>
          <a:p>
            <a:pPr marL="0" indent="0">
              <a:buNone/>
            </a:pPr>
            <a:r>
              <a:rPr lang="sr-Latn-RS" sz="2000" dirty="0"/>
              <a:t>    sedmica[i+1]=input("Unesi redom dane u nedelji: ")</a:t>
            </a:r>
          </a:p>
          <a:p>
            <a:pPr marL="0" indent="0">
              <a:buNone/>
            </a:pPr>
            <a:r>
              <a:rPr lang="sr-Latn-RS" sz="2000" dirty="0"/>
              <a:t>print(sedmica)</a:t>
            </a:r>
          </a:p>
          <a:p>
            <a:pPr marL="0" indent="0">
              <a:buNone/>
            </a:pPr>
            <a:r>
              <a:rPr lang="sr-Latn-RS" sz="2000" dirty="0"/>
              <a:t>print("3 poslednja dana u sedmici su: ")</a:t>
            </a:r>
          </a:p>
          <a:p>
            <a:pPr marL="0" indent="0">
              <a:buNone/>
            </a:pPr>
            <a:r>
              <a:rPr lang="sr-Latn-RS" sz="2000" dirty="0"/>
              <a:t>for i in range(4,7):</a:t>
            </a:r>
          </a:p>
          <a:p>
            <a:pPr marL="0" indent="0">
              <a:buNone/>
            </a:pPr>
            <a:r>
              <a:rPr lang="sr-Latn-RS" sz="2000" dirty="0"/>
              <a:t>    print(sedmica[i])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6" y="0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713" y="8461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gradiva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417519"/>
              </p:ext>
            </p:extLst>
          </p:nvPr>
        </p:nvGraphicFramePr>
        <p:xfrm>
          <a:off x="838200" y="1825625"/>
          <a:ext cx="5181600" cy="2987040"/>
        </p:xfrm>
        <a:graphic>
          <a:graphicData uri="http://schemas.openxmlformats.org/drawingml/2006/table">
            <a:tbl>
              <a:tblPr/>
              <a:tblGrid>
                <a:gridCol w="947493"/>
                <a:gridCol w="423410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38200" y="1983799"/>
            <a:ext cx="5181600" cy="4351338"/>
          </a:xfrm>
        </p:spPr>
        <p:txBody>
          <a:bodyPr>
            <a:normAutofit/>
          </a:bodyPr>
          <a:lstStyle/>
          <a:p>
            <a:r>
              <a:rPr lang="sr-Latn-RS" dirty="0"/>
              <a:t>1. instalacija Python-a, </a:t>
            </a:r>
          </a:p>
          <a:p>
            <a:r>
              <a:rPr lang="sr-Latn-RS" dirty="0"/>
              <a:t>2. interfejs IDLE, </a:t>
            </a:r>
          </a:p>
          <a:p>
            <a:r>
              <a:rPr lang="sr-Latn-RS" dirty="0"/>
              <a:t>3. tipovi promenljivih, </a:t>
            </a:r>
          </a:p>
          <a:p>
            <a:r>
              <a:rPr lang="sr-Latn-RS" dirty="0"/>
              <a:t>4. aritmetičke operacije, </a:t>
            </a:r>
          </a:p>
          <a:p>
            <a:r>
              <a:rPr lang="sr-Latn-RS" dirty="0"/>
              <a:t>5. rad sa stringovima</a:t>
            </a:r>
          </a:p>
          <a:p>
            <a:r>
              <a:rPr lang="sr-Latn-RS" dirty="0"/>
              <a:t>6. celi i realni brojevi i deljenje,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11/7/2020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5736716" y="207775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7. grananje, </a:t>
            </a:r>
          </a:p>
          <a:p>
            <a:r>
              <a:rPr lang="sr-Latn-RS" dirty="0" smtClean="0"/>
              <a:t>8. petlj</a:t>
            </a:r>
            <a:r>
              <a:rPr lang="en-US" dirty="0" smtClean="0"/>
              <a:t>a</a:t>
            </a:r>
            <a:r>
              <a:rPr lang="sr-Latn-RS" dirty="0" smtClean="0"/>
              <a:t> FOR </a:t>
            </a:r>
          </a:p>
          <a:p>
            <a:r>
              <a:rPr lang="sr-Latn-RS" dirty="0" smtClean="0"/>
              <a:t>9. petlja WHILE, </a:t>
            </a:r>
          </a:p>
          <a:p>
            <a:r>
              <a:rPr lang="sr-Latn-RS" dirty="0" smtClean="0"/>
              <a:t>10.liste, </a:t>
            </a:r>
          </a:p>
          <a:p>
            <a:r>
              <a:rPr lang="sr-Latn-RS" dirty="0" smtClean="0"/>
              <a:t>11.rečnici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216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893"/>
            <a:ext cx="10495208" cy="40390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r>
              <a:rPr lang="sr-Latn-R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print</a:t>
            </a:r>
            <a:r>
              <a:rPr lang="sr-Latn-RS" dirty="0"/>
              <a:t>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-----------------------------------------------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for </a:t>
            </a:r>
            <a:r>
              <a:rPr lang="it-IT" dirty="0"/>
              <a:t>i in range(5</a:t>
            </a:r>
            <a:r>
              <a:rPr lang="it-IT" dirty="0" smtClean="0"/>
              <a:t>):                                </a:t>
            </a:r>
            <a:r>
              <a:rPr lang="it-IT" dirty="0"/>
              <a:t># ponovi 5 puta</a:t>
            </a:r>
            <a:r>
              <a:rPr lang="it-IT" dirty="0" smtClean="0"/>
              <a:t>: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print(</a:t>
            </a:r>
            <a:r>
              <a:rPr lang="en-US" dirty="0" smtClean="0"/>
              <a:t>“</a:t>
            </a:r>
            <a:r>
              <a:rPr lang="en-US" dirty="0" err="1" smtClean="0"/>
              <a:t>Zdravo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  <a:endParaRPr lang="it-IT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78309"/>
            <a:ext cx="5190054" cy="102870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623302" y="1944710"/>
            <a:ext cx="2897746" cy="2794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204" y="1793539"/>
            <a:ext cx="3479942" cy="28333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27044" y="1102937"/>
            <a:ext cx="4604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PETLJA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  <a:endParaRPr lang="sr-Latn-R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2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 for </a:t>
            </a:r>
            <a:r>
              <a:rPr lang="sr-Latn-RS" dirty="0"/>
              <a:t>i in </a:t>
            </a:r>
            <a:r>
              <a:rPr lang="sr-Latn-RS" dirty="0" smtClean="0"/>
              <a:t>range(1,11,2):    #  1 je početna vrednost,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	print(i</a:t>
            </a:r>
            <a:r>
              <a:rPr lang="sr-Latn-RS" dirty="0"/>
              <a:t>)</a:t>
            </a:r>
            <a:r>
              <a:rPr lang="sr-Latn-RS" dirty="0" smtClean="0"/>
              <a:t>                   # 11 je krajnja vrednost +1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# 2 je korak u ponavljanju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1</a:t>
            </a:r>
          </a:p>
          <a:p>
            <a:pPr marL="0" indent="0">
              <a:buNone/>
            </a:pPr>
            <a:r>
              <a:rPr lang="sr-Latn-RS" dirty="0" smtClean="0"/>
              <a:t>3</a:t>
            </a:r>
          </a:p>
          <a:p>
            <a:pPr marL="0" indent="0">
              <a:buNone/>
            </a:pPr>
            <a:r>
              <a:rPr lang="sr-Latn-RS" dirty="0" smtClean="0"/>
              <a:t>5</a:t>
            </a:r>
          </a:p>
          <a:p>
            <a:pPr marL="0" indent="0">
              <a:buNone/>
            </a:pPr>
            <a:r>
              <a:rPr lang="sr-Latn-RS" dirty="0" smtClean="0"/>
              <a:t>7</a:t>
            </a:r>
          </a:p>
          <a:p>
            <a:pPr marL="0" indent="0">
              <a:buNone/>
            </a:pPr>
            <a:r>
              <a:rPr lang="sr-Latn-RS" dirty="0"/>
              <a:t>9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sr-Latn-RS" dirty="0"/>
              <a:t>hile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sr-Latn-RS" dirty="0"/>
              <a:t>(s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ispunjen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, </a:t>
            </a:r>
            <a:r>
              <a:rPr lang="en-US" dirty="0" err="1"/>
              <a:t>petlja</a:t>
            </a:r>
            <a:r>
              <a:rPr lang="en-US" dirty="0"/>
              <a:t> </a:t>
            </a:r>
            <a:r>
              <a:rPr lang="sr-Latn-RS" dirty="0"/>
              <a:t>će ponavljati naredbu</a:t>
            </a:r>
            <a:r>
              <a:rPr lang="sr-Latn-RS" dirty="0" smtClean="0"/>
              <a:t>)</a:t>
            </a:r>
          </a:p>
          <a:p>
            <a:pPr marL="457200" lvl="1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sr-Latn-RS" dirty="0"/>
              <a:t>hile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en-US" dirty="0" err="1" smtClean="0"/>
              <a:t>aredba</a:t>
            </a:r>
            <a:r>
              <a:rPr lang="sr-Latn-RS" dirty="0" smtClean="0"/>
              <a:t> 1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sr-Latn-RS" dirty="0" smtClean="0"/>
              <a:t>aredba 2</a:t>
            </a:r>
          </a:p>
          <a:p>
            <a:pPr marL="457200" lvl="1" indent="0">
              <a:buNone/>
            </a:pPr>
            <a:r>
              <a:rPr lang="sr-Latn-RS" dirty="0" smtClean="0"/>
              <a:t>.</a:t>
            </a:r>
          </a:p>
          <a:p>
            <a:pPr marL="457200" lvl="1" indent="0">
              <a:buNone/>
            </a:pPr>
            <a:r>
              <a:rPr lang="sr-Latn-RS" dirty="0" smtClean="0"/>
              <a:t>.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sr-Latn-RS" dirty="0" smtClean="0"/>
              <a:t>aredba n</a:t>
            </a:r>
            <a:endParaRPr lang="en-US" dirty="0"/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LISTE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err="1" smtClean="0"/>
              <a:t>neka_lista</a:t>
            </a:r>
            <a:r>
              <a:rPr lang="en-US" sz="4000" b="1" dirty="0" smtClean="0"/>
              <a:t>=[</a:t>
            </a:r>
            <a:r>
              <a:rPr lang="en-US" sz="4000" b="1" dirty="0" err="1" smtClean="0"/>
              <a:t>podatak1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podatak2</a:t>
            </a:r>
            <a:r>
              <a:rPr lang="en-US" sz="4000" b="1" dirty="0" smtClean="0"/>
              <a:t>,...,</a:t>
            </a:r>
            <a:r>
              <a:rPr lang="en-US" sz="4000" b="1" dirty="0" err="1" smtClean="0"/>
              <a:t>podatak</a:t>
            </a:r>
            <a:r>
              <a:rPr lang="sr-Latn-RS" sz="4000" b="1" dirty="0" smtClean="0"/>
              <a:t>5</a:t>
            </a:r>
            <a:r>
              <a:rPr lang="en-US" sz="4000" b="1" dirty="0" smtClean="0"/>
              <a:t>]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                           </a:t>
            </a:r>
            <a:endParaRPr lang="sr-Latn-RS" sz="4000" b="1" dirty="0" smtClean="0"/>
          </a:p>
          <a:p>
            <a:pPr marL="0" indent="0">
              <a:buNone/>
            </a:pPr>
            <a:r>
              <a:rPr lang="sr-Latn-RS" sz="4000" b="1" dirty="0"/>
              <a:t> </a:t>
            </a:r>
            <a:r>
              <a:rPr lang="sr-Latn-RS" sz="4000" b="1" dirty="0" smtClean="0"/>
              <a:t>                             </a:t>
            </a:r>
            <a:r>
              <a:rPr lang="en-US" sz="4000" b="1" dirty="0" smtClean="0"/>
              <a:t>0                 </a:t>
            </a:r>
            <a:r>
              <a:rPr lang="sr-Latn-RS" sz="4000" b="1" dirty="0" smtClean="0"/>
              <a:t> </a:t>
            </a:r>
            <a:r>
              <a:rPr lang="en-US" sz="4000" b="1" dirty="0" smtClean="0"/>
              <a:t>1                    </a:t>
            </a:r>
            <a:r>
              <a:rPr lang="sr-Latn-RS" sz="4000" b="1" dirty="0" smtClean="0"/>
              <a:t>4</a:t>
            </a:r>
            <a:endParaRPr lang="sr-Latn-R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16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LISTE</a:t>
            </a:r>
            <a:endParaRPr lang="sr-Latn-RS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38" y="1825625"/>
            <a:ext cx="3920124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9</a:t>
            </a:fld>
            <a:endParaRPr lang="sr-Latn-R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86377"/>
            <a:ext cx="4062528" cy="34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1125</Words>
  <Application>Microsoft Office PowerPoint</Application>
  <PresentationFormat>Widescreen</PresentationFormat>
  <Paragraphs>251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        Besplatan kurs Python-a za učenike Novog Pazara, Raške, Sjenice i Tutina  </vt:lpstr>
      <vt:lpstr>Sva pitanja na mail: sejonp2708@gmail.com</vt:lpstr>
      <vt:lpstr>11. ČAS</vt:lpstr>
      <vt:lpstr>Plan gradiva</vt:lpstr>
      <vt:lpstr>PowerPoint Presentation</vt:lpstr>
      <vt:lpstr>PowerPoint Presentation</vt:lpstr>
      <vt:lpstr>PowerPoint Presentation</vt:lpstr>
      <vt:lpstr>LISTE</vt:lpstr>
      <vt:lpstr>LISTE</vt:lpstr>
      <vt:lpstr>LISTE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REČNICI - dict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181</cp:revision>
  <dcterms:created xsi:type="dcterms:W3CDTF">2020-10-01T11:25:08Z</dcterms:created>
  <dcterms:modified xsi:type="dcterms:W3CDTF">2020-11-07T20:07:34Z</dcterms:modified>
</cp:coreProperties>
</file>