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72" r:id="rId3"/>
    <p:sldId id="257" r:id="rId4"/>
    <p:sldId id="282" r:id="rId5"/>
    <p:sldId id="308" r:id="rId6"/>
    <p:sldId id="310" r:id="rId7"/>
    <p:sldId id="311" r:id="rId8"/>
    <p:sldId id="324" r:id="rId9"/>
    <p:sldId id="328" r:id="rId10"/>
    <p:sldId id="326" r:id="rId11"/>
    <p:sldId id="327" r:id="rId12"/>
    <p:sldId id="335" r:id="rId13"/>
    <p:sldId id="325" r:id="rId14"/>
    <p:sldId id="340" r:id="rId15"/>
    <p:sldId id="329" r:id="rId16"/>
    <p:sldId id="332" r:id="rId17"/>
    <p:sldId id="330" r:id="rId18"/>
    <p:sldId id="331" r:id="rId19"/>
    <p:sldId id="333" r:id="rId20"/>
    <p:sldId id="334" r:id="rId21"/>
    <p:sldId id="336" r:id="rId22"/>
    <p:sldId id="337" r:id="rId23"/>
    <p:sldId id="338" r:id="rId24"/>
    <p:sldId id="339" r:id="rId2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B2054-33CB-4010-892A-20E1E65F648F}" type="datetimeFigureOut">
              <a:rPr lang="sr-Latn-RS" smtClean="0"/>
              <a:t>7.11.2020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593C6-50C4-48D5-AE4B-03FE1E292A7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540656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93C6-50C4-48D5-AE4B-03FE1E292A71}" type="slidenum">
              <a:rPr lang="sr-Latn-RS" smtClean="0"/>
              <a:t>1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24546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93C6-50C4-48D5-AE4B-03FE1E292A71}" type="slidenum">
              <a:rPr lang="sr-Latn-RS" smtClean="0"/>
              <a:t>2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48503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93C6-50C4-48D5-AE4B-03FE1E292A71}" type="slidenum">
              <a:rPr lang="sr-Latn-RS" smtClean="0"/>
              <a:t>3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55644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2AF62-2538-4B7E-BF87-4940F64F9409}" type="datetime1">
              <a:rPr lang="en-US" smtClean="0"/>
              <a:t>11/7/2020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3046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C462-96BB-4723-93AF-AB3096E23C0C}" type="datetime1">
              <a:rPr lang="en-US" smtClean="0"/>
              <a:t>11/7/2020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84015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E7088-F815-4563-8155-1E896761D311}" type="datetime1">
              <a:rPr lang="en-US" smtClean="0"/>
              <a:t>11/7/2020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96150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/>
              <a:t>11/7/2020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95159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D8BF-F368-4A0D-AD3F-6C50AFA7193F}" type="datetime1">
              <a:rPr lang="en-US" smtClean="0"/>
              <a:t>11/7/2020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96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CCC0-4190-477F-B3E0-98AB9F25FBE6}" type="datetime1">
              <a:rPr lang="en-US" smtClean="0"/>
              <a:t>11/7/2020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035661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67AD-D2A6-4F3D-848C-9BD8EEDAA199}" type="datetime1">
              <a:rPr lang="en-US" smtClean="0"/>
              <a:t>11/7/2020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68758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FF31-B9F0-48CD-B33F-393824C12503}" type="datetime1">
              <a:rPr lang="en-US" smtClean="0"/>
              <a:t>11/7/2020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36375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894C-DBAF-4B11-B5EB-14366B4581A1}" type="datetime1">
              <a:rPr lang="en-US" smtClean="0"/>
              <a:t>11/7/2020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92033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A359-18AA-4A38-865D-F03EEEB77BE8}" type="datetime1">
              <a:rPr lang="en-US" smtClean="0"/>
              <a:t>11/7/2020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65485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B34E-B395-49BF-A533-74B5A7DF9BBC}" type="datetime1">
              <a:rPr lang="en-US" smtClean="0"/>
              <a:t>11/7/2020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0247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2ABD8-3D66-4B73-901C-35E5A671CD90}" type="datetime1">
              <a:rPr lang="en-US" smtClean="0"/>
              <a:t>11/7/2020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938630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6420" y="5345112"/>
            <a:ext cx="9144000" cy="2387600"/>
          </a:xfrm>
        </p:spPr>
        <p:txBody>
          <a:bodyPr>
            <a:noAutofit/>
          </a:bodyPr>
          <a:lstStyle/>
          <a:p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Besplatan </a:t>
            </a:r>
            <a:r>
              <a:rPr lang="sr-Latn-R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kurs </a:t>
            </a:r>
            <a:r>
              <a:rPr lang="sr-Latn-R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Python-a </a:t>
            </a:r>
            <a:r>
              <a:rPr lang="sr-Latn-R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</a:t>
            </a:r>
            <a:r>
              <a:rPr lang="sr-Latn-R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učenike Novog Pazara, Raške, Sjenice i Tutina</a:t>
            </a: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r-Latn-R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493A-52AC-40FC-9246-7810EC66F87C}" type="datetime1">
              <a:rPr lang="en-US" smtClean="0"/>
              <a:t>11/7/2020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1</a:t>
            </a:fld>
            <a:endParaRPr lang="sr-Latn-R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14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RS" sz="10700" b="1" dirty="0" smtClean="0"/>
              <a:t>LISTE</a:t>
            </a:r>
            <a:endParaRPr lang="sr-Latn-RS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785813" y="1681163"/>
            <a:ext cx="5159375" cy="959610"/>
          </a:xfrm>
        </p:spPr>
        <p:txBody>
          <a:bodyPr>
            <a:noAutofit/>
          </a:bodyPr>
          <a:lstStyle/>
          <a:p>
            <a:endParaRPr lang="en-US" sz="1600" dirty="0" smtClean="0"/>
          </a:p>
          <a:p>
            <a:endParaRPr lang="en-US" sz="2000" dirty="0" smtClean="0"/>
          </a:p>
          <a:p>
            <a:r>
              <a:rPr lang="sr-Latn-RS" sz="2000" dirty="0" smtClean="0"/>
              <a:t>Pravljenje liste</a:t>
            </a:r>
            <a:r>
              <a:rPr lang="en-US" sz="2000" dirty="0" smtClean="0"/>
              <a:t>:</a:t>
            </a:r>
            <a:endParaRPr lang="sr-Latn-RS" sz="2000" dirty="0" smtClean="0"/>
          </a:p>
          <a:p>
            <a:r>
              <a:rPr lang="sr-Latn-RS" sz="1600" b="0" dirty="0" smtClean="0"/>
              <a:t>neka_lista</a:t>
            </a:r>
            <a:r>
              <a:rPr lang="en-US" sz="1600" b="0" dirty="0" smtClean="0"/>
              <a:t>=[]</a:t>
            </a:r>
          </a:p>
          <a:p>
            <a:endParaRPr lang="sr-Latn-RS" sz="1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785813" y="3208627"/>
            <a:ext cx="5211762" cy="2693944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sr-Latn-RS" sz="5100" b="1" dirty="0"/>
              <a:t>Popunjavanje liste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0" indent="0">
              <a:buNone/>
            </a:pPr>
            <a:r>
              <a:rPr lang="en-US" sz="4900" dirty="0" smtClean="0"/>
              <a:t>1. </a:t>
            </a:r>
            <a:r>
              <a:rPr lang="sr-Latn-RS" sz="4900" dirty="0" smtClean="0"/>
              <a:t>ime</a:t>
            </a:r>
            <a:r>
              <a:rPr lang="en-US" sz="4900" dirty="0" smtClean="0"/>
              <a:t>_</a:t>
            </a:r>
            <a:r>
              <a:rPr lang="en-US" sz="4900" dirty="0" err="1" smtClean="0"/>
              <a:t>liste</a:t>
            </a:r>
            <a:r>
              <a:rPr lang="en-US" sz="4900" dirty="0" smtClean="0"/>
              <a:t>.</a:t>
            </a:r>
            <a:r>
              <a:rPr lang="sr-Latn-RS" sz="4900" dirty="0" smtClean="0"/>
              <a:t>append</a:t>
            </a:r>
            <a:r>
              <a:rPr lang="en-US" sz="4900" dirty="0" smtClean="0"/>
              <a:t>(</a:t>
            </a:r>
            <a:r>
              <a:rPr lang="en-US" sz="4900" dirty="0" err="1" smtClean="0"/>
              <a:t>neki</a:t>
            </a:r>
            <a:r>
              <a:rPr lang="en-US" sz="4900" dirty="0" err="1"/>
              <a:t>_</a:t>
            </a:r>
            <a:r>
              <a:rPr lang="en-US" sz="4900" dirty="0" err="1" smtClean="0"/>
              <a:t>string</a:t>
            </a:r>
            <a:r>
              <a:rPr lang="en-US" sz="4900" dirty="0" smtClean="0"/>
              <a:t>)</a:t>
            </a:r>
            <a:endParaRPr lang="sr-Latn-RS" sz="4900" dirty="0" smtClean="0"/>
          </a:p>
          <a:p>
            <a:pPr marL="0" indent="0">
              <a:buNone/>
            </a:pPr>
            <a:endParaRPr lang="sr-Latn-RS" sz="4900" dirty="0" smtClean="0"/>
          </a:p>
          <a:p>
            <a:pPr marL="0" indent="0">
              <a:buNone/>
            </a:pPr>
            <a:r>
              <a:rPr lang="sr-Latn-RS" sz="4900" dirty="0" smtClean="0"/>
              <a:t>2. </a:t>
            </a:r>
            <a:r>
              <a:rPr lang="en-US" sz="4900" dirty="0" err="1" smtClean="0"/>
              <a:t>i</a:t>
            </a:r>
            <a:r>
              <a:rPr lang="sr-Latn-RS" sz="4900" dirty="0" smtClean="0"/>
              <a:t>nsert(0,</a:t>
            </a:r>
            <a:r>
              <a:rPr lang="en-US" sz="4900" dirty="0" smtClean="0"/>
              <a:t>”</a:t>
            </a:r>
            <a:r>
              <a:rPr lang="en-US" sz="4900" dirty="0" err="1" smtClean="0"/>
              <a:t>neki</a:t>
            </a:r>
            <a:r>
              <a:rPr lang="en-US" sz="4900" dirty="0" smtClean="0"/>
              <a:t> string”</a:t>
            </a:r>
            <a:r>
              <a:rPr lang="sr-Latn-RS" sz="4900" dirty="0" smtClean="0"/>
              <a:t>)</a:t>
            </a:r>
          </a:p>
          <a:p>
            <a:pPr marL="0" indent="0">
              <a:buNone/>
            </a:pPr>
            <a:endParaRPr lang="en-US" sz="4900" dirty="0" smtClean="0"/>
          </a:p>
          <a:p>
            <a:pPr marL="0" indent="0">
              <a:buNone/>
            </a:pPr>
            <a:r>
              <a:rPr lang="sr-Latn-RS" sz="4900" dirty="0" smtClean="0"/>
              <a:t>3. </a:t>
            </a:r>
            <a:r>
              <a:rPr lang="en-US" sz="4900" dirty="0" err="1" smtClean="0"/>
              <a:t>lista</a:t>
            </a:r>
            <a:r>
              <a:rPr lang="en-US" sz="4900" dirty="0" smtClean="0"/>
              <a:t>=</a:t>
            </a:r>
            <a:r>
              <a:rPr lang="en-US" sz="4900" dirty="0" err="1" smtClean="0"/>
              <a:t>lista</a:t>
            </a:r>
            <a:r>
              <a:rPr lang="en-US" sz="4900" dirty="0" smtClean="0"/>
              <a:t>+[“</a:t>
            </a:r>
            <a:r>
              <a:rPr lang="en-US" sz="4900" dirty="0" err="1" smtClean="0"/>
              <a:t>neki</a:t>
            </a:r>
            <a:r>
              <a:rPr lang="en-US" sz="4900" dirty="0" smtClean="0"/>
              <a:t> string”]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sr-Latn-R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r-Latn-RS" dirty="0" smtClean="0"/>
              <a:t>primeri</a:t>
            </a:r>
            <a:endParaRPr lang="sr-Latn-R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/>
              <a:t>print(thislist[2:5])</a:t>
            </a:r>
          </a:p>
          <a:p>
            <a:pPr marL="0" indent="0">
              <a:buNone/>
            </a:pPr>
            <a:r>
              <a:rPr lang="sr-Latn-RS" dirty="0"/>
              <a:t>print(thislist[2:])</a:t>
            </a:r>
          </a:p>
          <a:p>
            <a:pPr marL="0" indent="0">
              <a:buNone/>
            </a:pPr>
            <a:r>
              <a:rPr lang="en-US" dirty="0" smtClean="0"/>
              <a:t>print(</a:t>
            </a:r>
            <a:r>
              <a:rPr lang="en-US" dirty="0" err="1" smtClean="0"/>
              <a:t>thislist</a:t>
            </a:r>
            <a:r>
              <a:rPr lang="en-US" dirty="0"/>
              <a:t>[:4</a:t>
            </a:r>
            <a:r>
              <a:rPr lang="en-US" dirty="0" smtClean="0"/>
              <a:t>])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en-US" dirty="0"/>
              <a:t>del </a:t>
            </a:r>
            <a:r>
              <a:rPr lang="en-US" dirty="0" err="1"/>
              <a:t>lista_gradova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thislist.clear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/>
              <a:t>11/7/2020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10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3382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583D2CEF-A84B-467F-8747-238B2F7D1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69527"/>
            <a:ext cx="10515600" cy="1131239"/>
          </a:xfrm>
        </p:spPr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506828"/>
            <a:ext cx="10515600" cy="4700789"/>
          </a:xfrm>
        </p:spPr>
        <p:txBody>
          <a:bodyPr>
            <a:normAutofit fontScale="55000" lnSpcReduction="20000"/>
          </a:bodyPr>
          <a:lstStyle/>
          <a:p>
            <a:r>
              <a:rPr lang="sr-Latn-RS" sz="5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Zadatak br. </a:t>
            </a:r>
            <a:r>
              <a:rPr lang="sr-Latn-RS" sz="5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  <a:p>
            <a:pPr marL="0" indent="0">
              <a:buNone/>
            </a:pPr>
            <a:r>
              <a:rPr lang="sr-Latn-RS" sz="4400" dirty="0" smtClean="0"/>
              <a:t>Napisati program koji unosi imena i 3 visine skokova od 2 skakača i zatim izračunava njihove prosečne skokove i štampa koji skakač je bolji.</a:t>
            </a:r>
            <a:endParaRPr lang="sr-Latn-RS" sz="4400" dirty="0"/>
          </a:p>
          <a:p>
            <a:pPr marL="457200" lvl="1" indent="0">
              <a:buNone/>
            </a:pPr>
            <a:endParaRPr lang="sr-Latn-RS" dirty="0" smtClean="0"/>
          </a:p>
          <a:p>
            <a:pPr marL="457200" lvl="1" indent="0">
              <a:buNone/>
            </a:pPr>
            <a:r>
              <a:rPr lang="sr-Latn-RS" dirty="0" smtClean="0"/>
              <a:t>skakac1</a:t>
            </a:r>
            <a:r>
              <a:rPr lang="sr-Latn-RS" dirty="0"/>
              <a:t>=[]</a:t>
            </a:r>
          </a:p>
          <a:p>
            <a:pPr marL="457200" lvl="1" indent="0">
              <a:buNone/>
            </a:pPr>
            <a:r>
              <a:rPr lang="sr-Latn-RS" dirty="0"/>
              <a:t>skakac2=[]</a:t>
            </a:r>
          </a:p>
          <a:p>
            <a:pPr marL="457200" lvl="1" indent="0">
              <a:buNone/>
            </a:pPr>
            <a:r>
              <a:rPr lang="sr-Latn-RS" dirty="0"/>
              <a:t>for i in range(4):</a:t>
            </a:r>
          </a:p>
          <a:p>
            <a:pPr marL="457200" lvl="1" indent="0">
              <a:buNone/>
            </a:pPr>
            <a:r>
              <a:rPr lang="sr-Latn-RS" dirty="0"/>
              <a:t>    skakac1.append(input("Unesi ime i 3 duzine skoka:"))</a:t>
            </a:r>
          </a:p>
          <a:p>
            <a:pPr marL="457200" lvl="1" indent="0">
              <a:buNone/>
            </a:pPr>
            <a:r>
              <a:rPr lang="sr-Latn-RS" dirty="0"/>
              <a:t>for i in range(4):</a:t>
            </a:r>
          </a:p>
          <a:p>
            <a:pPr marL="457200" lvl="1" indent="0">
              <a:buNone/>
            </a:pPr>
            <a:r>
              <a:rPr lang="sr-Latn-RS" dirty="0"/>
              <a:t>    skakac2.append(input("Unesi ime i 3 duzine skoka:"))</a:t>
            </a:r>
          </a:p>
          <a:p>
            <a:pPr marL="457200" lvl="1" indent="0">
              <a:buNone/>
            </a:pPr>
            <a:r>
              <a:rPr lang="sr-Latn-RS" dirty="0"/>
              <a:t>print(skakac1)</a:t>
            </a:r>
          </a:p>
          <a:p>
            <a:pPr marL="457200" lvl="1" indent="0">
              <a:buNone/>
            </a:pPr>
            <a:r>
              <a:rPr lang="sr-Latn-RS" dirty="0"/>
              <a:t>print(skakac2)</a:t>
            </a:r>
          </a:p>
          <a:p>
            <a:pPr marL="457200" lvl="1" indent="0">
              <a:buNone/>
            </a:pPr>
            <a:r>
              <a:rPr lang="sr-Latn-RS" dirty="0"/>
              <a:t>prosek_skok1=(int(skakac1[1])+int(skakac1[2])+int(skakac1[3]))/3</a:t>
            </a:r>
          </a:p>
          <a:p>
            <a:pPr marL="457200" lvl="1" indent="0">
              <a:buNone/>
            </a:pPr>
            <a:r>
              <a:rPr lang="sr-Latn-RS" dirty="0"/>
              <a:t>print("Prosecan skok prvog skakaca je:",prosek_skok1)</a:t>
            </a:r>
          </a:p>
          <a:p>
            <a:pPr marL="457200" lvl="1" indent="0">
              <a:buNone/>
            </a:pPr>
            <a:r>
              <a:rPr lang="sr-Latn-RS" dirty="0"/>
              <a:t>prosek_skok2=(int(skakac2[1])+int(skakac2[2])+int(skakac2[3]))/3</a:t>
            </a:r>
          </a:p>
          <a:p>
            <a:pPr marL="457200" lvl="1" indent="0">
              <a:buNone/>
            </a:pPr>
            <a:r>
              <a:rPr lang="sr-Latn-RS" dirty="0"/>
              <a:t>print("Prosecan skok drugog skakaca je:",prosek_skok2)</a:t>
            </a:r>
          </a:p>
          <a:p>
            <a:pPr marL="457200" lvl="1" indent="0">
              <a:buNone/>
            </a:pPr>
            <a:r>
              <a:rPr lang="sr-Latn-RS" dirty="0"/>
              <a:t>if prosek_skok1&gt;prosek_skok2:</a:t>
            </a:r>
          </a:p>
          <a:p>
            <a:pPr marL="457200" lvl="1" indent="0">
              <a:buNone/>
            </a:pPr>
            <a:r>
              <a:rPr lang="sr-Latn-RS" dirty="0"/>
              <a:t>    print("Bolji skakac je",skakac1[0])</a:t>
            </a:r>
          </a:p>
          <a:p>
            <a:pPr marL="457200" lvl="1" indent="0">
              <a:buNone/>
            </a:pPr>
            <a:r>
              <a:rPr lang="sr-Latn-RS" dirty="0"/>
              <a:t>else:</a:t>
            </a:r>
          </a:p>
          <a:p>
            <a:pPr marL="457200" lvl="1" indent="0">
              <a:buNone/>
            </a:pPr>
            <a:r>
              <a:rPr lang="sr-Latn-RS" dirty="0"/>
              <a:t>    print("Bolji skakac je",skakac2[0])</a:t>
            </a:r>
          </a:p>
          <a:p>
            <a:pPr marL="457200" lvl="1" indent="0">
              <a:buNone/>
            </a:pPr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169527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42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583D2CEF-A84B-467F-8747-238B2F7D1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69527"/>
            <a:ext cx="10515600" cy="1131239"/>
          </a:xfrm>
        </p:spPr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506828"/>
            <a:ext cx="10515600" cy="4700789"/>
          </a:xfrm>
        </p:spPr>
        <p:txBody>
          <a:bodyPr>
            <a:normAutofit/>
          </a:bodyPr>
          <a:lstStyle/>
          <a:p>
            <a:r>
              <a:rPr lang="sr-Latn-R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Zadatak br. </a:t>
            </a:r>
            <a:r>
              <a:rPr lang="sr-Latn-R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  <a:p>
            <a:pPr marL="0" indent="0">
              <a:buNone/>
            </a:pPr>
            <a:r>
              <a:rPr lang="sr-Latn-RS" sz="2000" dirty="0" smtClean="0"/>
              <a:t>Napraviti program koji štampa listu dana u nedelji a potom štampa samo određene dane.</a:t>
            </a:r>
          </a:p>
          <a:p>
            <a:pPr marL="0" indent="0">
              <a:buNone/>
            </a:pPr>
            <a:r>
              <a:rPr lang="sr-Latn-RS" sz="2000" dirty="0"/>
              <a:t>Dani=["Ponedeljak","Utorak","Sreda","Cetvrtak","Petak","Subota","Nedelja"]</a:t>
            </a:r>
          </a:p>
          <a:p>
            <a:pPr marL="0" indent="0">
              <a:buNone/>
            </a:pPr>
            <a:r>
              <a:rPr lang="sr-Latn-RS" sz="2000" dirty="0"/>
              <a:t>print(Dani)</a:t>
            </a:r>
          </a:p>
          <a:p>
            <a:pPr marL="0" indent="0">
              <a:buNone/>
            </a:pPr>
            <a:r>
              <a:rPr lang="sr-Latn-RS" sz="2000" dirty="0"/>
              <a:t>print(Dani[0])</a:t>
            </a:r>
          </a:p>
          <a:p>
            <a:pPr marL="0" indent="0">
              <a:buNone/>
            </a:pPr>
            <a:r>
              <a:rPr lang="sr-Latn-RS" sz="2000" dirty="0"/>
              <a:t>print(Dani[6])</a:t>
            </a:r>
          </a:p>
          <a:p>
            <a:pPr marL="0" indent="0">
              <a:buNone/>
            </a:pPr>
            <a:r>
              <a:rPr lang="sr-Latn-RS" sz="2000" dirty="0"/>
              <a:t>print(Dani[2:])</a:t>
            </a:r>
          </a:p>
          <a:p>
            <a:pPr marL="0" indent="0">
              <a:buNone/>
            </a:pPr>
            <a:r>
              <a:rPr lang="sr-Latn-RS" sz="2000" dirty="0"/>
              <a:t>print(Dani[:3])</a:t>
            </a:r>
          </a:p>
          <a:p>
            <a:pPr marL="0" indent="0">
              <a:buNone/>
            </a:pPr>
            <a:r>
              <a:rPr lang="sr-Latn-RS" sz="2000" dirty="0"/>
              <a:t>print(Dani[3:5])</a:t>
            </a:r>
          </a:p>
          <a:p>
            <a:pPr marL="0" indent="0">
              <a:buNone/>
            </a:pPr>
            <a:endParaRPr lang="sr-Latn-RS" sz="2000" dirty="0" smtClean="0"/>
          </a:p>
          <a:p>
            <a:pPr marL="457200" lvl="1" indent="0">
              <a:buNone/>
            </a:pPr>
            <a:endParaRPr lang="sr-Latn-RS" dirty="0" smtClean="0"/>
          </a:p>
          <a:p>
            <a:pPr marL="457200" lvl="1" indent="0">
              <a:buNone/>
            </a:pPr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169527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57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583D2CEF-A84B-467F-8747-238B2F7D1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761677"/>
            <a:ext cx="10515600" cy="1753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Zadatak br.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sr-Latn-R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buNone/>
            </a:pPr>
            <a:r>
              <a:rPr lang="en-US" dirty="0" err="1"/>
              <a:t>Napisati</a:t>
            </a:r>
            <a:r>
              <a:rPr lang="en-US" dirty="0"/>
              <a:t> program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pravi</a:t>
            </a:r>
            <a:r>
              <a:rPr lang="en-US" dirty="0" smtClean="0"/>
              <a:t> </a:t>
            </a:r>
            <a:r>
              <a:rPr lang="sr-Latn-RS" dirty="0" smtClean="0"/>
              <a:t>listu </a:t>
            </a:r>
            <a:r>
              <a:rPr lang="en-US" dirty="0" err="1" smtClean="0"/>
              <a:t>gradova</a:t>
            </a:r>
            <a:r>
              <a:rPr lang="en-US" dirty="0" smtClean="0"/>
              <a:t> NP, </a:t>
            </a:r>
            <a:r>
              <a:rPr lang="en-US" dirty="0" err="1" smtClean="0"/>
              <a:t>SJ</a:t>
            </a:r>
            <a:r>
              <a:rPr lang="en-US" dirty="0" smtClean="0"/>
              <a:t>,</a:t>
            </a:r>
            <a:r>
              <a:rPr lang="sr-Latn-RS" dirty="0" smtClean="0"/>
              <a:t> </a:t>
            </a:r>
            <a:r>
              <a:rPr lang="en-US" dirty="0" smtClean="0"/>
              <a:t>RA, </a:t>
            </a:r>
            <a:r>
              <a:rPr lang="en-US" dirty="0" err="1" smtClean="0"/>
              <a:t>TT</a:t>
            </a:r>
            <a:r>
              <a:rPr lang="en-US" dirty="0" smtClean="0"/>
              <a:t> a </a:t>
            </a:r>
            <a:r>
              <a:rPr lang="en-US" dirty="0" err="1" smtClean="0"/>
              <a:t>potom</a:t>
            </a:r>
            <a:r>
              <a:rPr lang="en-US" dirty="0" smtClean="0"/>
              <a:t>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sr-Latn-RS" dirty="0" smtClean="0"/>
              <a:t>š</a:t>
            </a:r>
            <a:r>
              <a:rPr lang="en-US" dirty="0" err="1" smtClean="0"/>
              <a:t>tampa</a:t>
            </a:r>
            <a:endParaRPr lang="sr-Latn-RS" dirty="0" smtClean="0"/>
          </a:p>
          <a:p>
            <a:pPr lvl="1"/>
            <a:endParaRPr lang="sr-Latn-RS" dirty="0"/>
          </a:p>
          <a:p>
            <a:pPr lvl="1"/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50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583D2CEF-A84B-467F-8747-238B2F7D1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761677"/>
            <a:ext cx="10515600" cy="17538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Zadatak br. </a:t>
            </a:r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</a:p>
          <a:p>
            <a:pPr marL="0" indent="0">
              <a:buNone/>
            </a:pPr>
            <a:r>
              <a:rPr lang="sr-Latn-RS" dirty="0" smtClean="0"/>
              <a:t>Iz date liste pronađi indeks nekog člana.</a:t>
            </a:r>
            <a:endParaRPr lang="sr-Latn-RS" dirty="0" smtClean="0"/>
          </a:p>
          <a:p>
            <a:pPr marL="457200" lvl="1" indent="0">
              <a:buNone/>
            </a:pPr>
            <a:endParaRPr lang="sr-Latn-RS" dirty="0" smtClean="0"/>
          </a:p>
          <a:p>
            <a:pPr marL="457200" lvl="1" indent="0">
              <a:buNone/>
            </a:pPr>
            <a:r>
              <a:rPr lang="sv-SE" dirty="0"/>
              <a:t>lista=["igrica","skola","hala"]</a:t>
            </a:r>
          </a:p>
          <a:p>
            <a:pPr marL="457200" lvl="1" indent="0">
              <a:buNone/>
            </a:pPr>
            <a:r>
              <a:rPr lang="sv-SE" dirty="0"/>
              <a:t>print(lista.index("skola"))</a:t>
            </a:r>
          </a:p>
          <a:p>
            <a:pPr lvl="1"/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38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001435" cy="4351338"/>
          </a:xfrm>
        </p:spPr>
        <p:txBody>
          <a:bodyPr>
            <a:normAutofit/>
          </a:bodyPr>
          <a:lstStyle/>
          <a:p>
            <a:r>
              <a:rPr lang="sr-Latn-RS" dirty="0"/>
              <a:t>Tipovi podataka</a:t>
            </a:r>
          </a:p>
          <a:p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="" xmlns:a16="http://schemas.microsoft.com/office/drawing/2014/main" id="{22453EBF-11D0-472B-AC91-ADB0D966C0D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126478" y="2517934"/>
          <a:ext cx="8128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="" xmlns:a16="http://schemas.microsoft.com/office/drawing/2014/main" val="2898898601"/>
                    </a:ext>
                  </a:extLst>
                </a:gridCol>
                <a:gridCol w="4064000">
                  <a:extLst>
                    <a:ext uri="{9D8B030D-6E8A-4147-A177-3AD203B41FA5}">
                      <a16:colId xmlns="" xmlns:a16="http://schemas.microsoft.com/office/drawing/2014/main" val="10018326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Oznaka podatka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Opis podatka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58337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celi brojevi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15025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float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realni brojevi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86438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str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stringovi/tekstovi/niske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24516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bool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logičke vrednosti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40841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list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liste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587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tuple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torke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3964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dict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rečnici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3070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803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RS" sz="10700" b="1" dirty="0" smtClean="0"/>
              <a:t>REČNICI - dict</a:t>
            </a:r>
            <a:endParaRPr lang="sr-Latn-R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/>
              <a:t>11/7/2020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16</a:t>
            </a:fld>
            <a:endParaRPr lang="sr-Latn-RS"/>
          </a:p>
        </p:txBody>
      </p:sp>
      <p:pic>
        <p:nvPicPr>
          <p:cNvPr id="1026" name="Picture 2" descr="Python Dictionary (Tutorial With Examples) - Trytoprogram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142" y="2342420"/>
            <a:ext cx="48768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utorial) Python Dictionaries: The Definitive Guide - DataCamp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6989" y="2553494"/>
            <a:ext cx="5318732" cy="2473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235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="" xmlns:a16="http://schemas.microsoft.com/office/drawing/2014/main" id="{96AAE3ED-145F-477D-8422-AE69434500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2671" y="1578077"/>
            <a:ext cx="10677832" cy="4793226"/>
          </a:xfrm>
        </p:spPr>
        <p:txBody>
          <a:bodyPr>
            <a:normAutofit lnSpcReduction="10000"/>
          </a:bodyPr>
          <a:lstStyle/>
          <a:p>
            <a:r>
              <a:rPr lang="sr-Latn-RS" dirty="0" smtClean="0"/>
              <a:t>Liste</a:t>
            </a:r>
          </a:p>
          <a:p>
            <a:r>
              <a:rPr lang="en-US" dirty="0" smtClean="0"/>
              <a:t>x</a:t>
            </a:r>
            <a:r>
              <a:rPr lang="sr-Latn-RS" dirty="0"/>
              <a:t>=</a:t>
            </a:r>
            <a:r>
              <a:rPr lang="en-US" dirty="0"/>
              <a:t>[“</a:t>
            </a:r>
            <a:r>
              <a:rPr lang="en-US" dirty="0" err="1"/>
              <a:t>ponedeljak</a:t>
            </a:r>
            <a:r>
              <a:rPr lang="en-US" dirty="0"/>
              <a:t>”, “</a:t>
            </a:r>
            <a:r>
              <a:rPr lang="en-US" dirty="0" err="1"/>
              <a:t>utorak</a:t>
            </a:r>
            <a:r>
              <a:rPr lang="en-US" dirty="0"/>
              <a:t>”, “</a:t>
            </a:r>
            <a:r>
              <a:rPr lang="en-US" dirty="0" err="1"/>
              <a:t>sreda</a:t>
            </a:r>
            <a:r>
              <a:rPr lang="en-US" dirty="0"/>
              <a:t>”]</a:t>
            </a:r>
          </a:p>
          <a:p>
            <a:r>
              <a:rPr lang="en-US" dirty="0"/>
              <a:t>x[0] #</a:t>
            </a:r>
            <a:r>
              <a:rPr lang="en-US" dirty="0" err="1" smtClean="0"/>
              <a:t>ponedeljak</a:t>
            </a:r>
            <a:endParaRPr lang="sr-Latn-RS" dirty="0" smtClean="0"/>
          </a:p>
          <a:p>
            <a:endParaRPr lang="sr-Latn-RS" dirty="0"/>
          </a:p>
          <a:p>
            <a:r>
              <a:rPr lang="sr-Latn-RS" dirty="0"/>
              <a:t>Rečnici – dict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x={</a:t>
            </a:r>
            <a:r>
              <a:rPr lang="sr-Latn-R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“</a:t>
            </a:r>
            <a:r>
              <a:rPr lang="en-US" dirty="0" err="1">
                <a:solidFill>
                  <a:srgbClr val="FF0000"/>
                </a:solidFill>
              </a:rPr>
              <a:t>jedan</a:t>
            </a:r>
            <a:r>
              <a:rPr lang="en-US" dirty="0">
                <a:solidFill>
                  <a:srgbClr val="FF0000"/>
                </a:solidFill>
              </a:rPr>
              <a:t>”:”</a:t>
            </a:r>
            <a:r>
              <a:rPr lang="en-US" dirty="0" err="1">
                <a:solidFill>
                  <a:srgbClr val="FF0000"/>
                </a:solidFill>
              </a:rPr>
              <a:t>ponedeljak</a:t>
            </a:r>
            <a:r>
              <a:rPr lang="en-US" dirty="0">
                <a:solidFill>
                  <a:srgbClr val="FF0000"/>
                </a:solidFill>
              </a:rPr>
              <a:t>”</a:t>
            </a:r>
            <a:r>
              <a:rPr lang="en-US" dirty="0"/>
              <a:t>, </a:t>
            </a:r>
            <a:r>
              <a:rPr lang="sr-Latn-RS" dirty="0" smtClean="0"/>
              <a:t>   </a:t>
            </a:r>
            <a:r>
              <a:rPr lang="en-US" dirty="0" smtClean="0">
                <a:solidFill>
                  <a:srgbClr val="92D050"/>
                </a:solidFill>
              </a:rPr>
              <a:t>“</a:t>
            </a:r>
            <a:r>
              <a:rPr lang="en-US" dirty="0" err="1">
                <a:solidFill>
                  <a:srgbClr val="92D050"/>
                </a:solidFill>
              </a:rPr>
              <a:t>dva</a:t>
            </a:r>
            <a:r>
              <a:rPr lang="en-US" dirty="0">
                <a:solidFill>
                  <a:srgbClr val="92D050"/>
                </a:solidFill>
              </a:rPr>
              <a:t>”:”</a:t>
            </a:r>
            <a:r>
              <a:rPr lang="en-US" dirty="0" err="1">
                <a:solidFill>
                  <a:srgbClr val="92D050"/>
                </a:solidFill>
              </a:rPr>
              <a:t>utorak</a:t>
            </a:r>
            <a:r>
              <a:rPr lang="en-US" dirty="0">
                <a:solidFill>
                  <a:srgbClr val="92D050"/>
                </a:solidFill>
              </a:rPr>
              <a:t>”</a:t>
            </a:r>
            <a:r>
              <a:rPr lang="en-US" dirty="0"/>
              <a:t>, </a:t>
            </a:r>
            <a:r>
              <a:rPr lang="sr-Latn-RS" dirty="0" smtClean="0"/>
              <a:t>    </a:t>
            </a:r>
            <a:r>
              <a:rPr lang="en-US" dirty="0" smtClean="0">
                <a:solidFill>
                  <a:srgbClr val="FFC000"/>
                </a:solidFill>
              </a:rPr>
              <a:t>“</a:t>
            </a:r>
            <a:r>
              <a:rPr lang="en-US" dirty="0">
                <a:solidFill>
                  <a:srgbClr val="FFC000"/>
                </a:solidFill>
              </a:rPr>
              <a:t>tri”:”</a:t>
            </a:r>
            <a:r>
              <a:rPr lang="en-US" dirty="0" err="1">
                <a:solidFill>
                  <a:srgbClr val="FFC000"/>
                </a:solidFill>
              </a:rPr>
              <a:t>sreda</a:t>
            </a:r>
            <a:r>
              <a:rPr lang="en-US" dirty="0" smtClean="0">
                <a:solidFill>
                  <a:srgbClr val="FFC000"/>
                </a:solidFill>
              </a:rPr>
              <a:t>”</a:t>
            </a:r>
            <a:r>
              <a:rPr lang="sr-Latn-RS" dirty="0" smtClean="0">
                <a:solidFill>
                  <a:srgbClr val="FFC000"/>
                </a:solidFill>
              </a:rPr>
              <a:t>  </a:t>
            </a: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X[“</a:t>
            </a:r>
            <a:r>
              <a:rPr lang="en-US" dirty="0" err="1"/>
              <a:t>jedan</a:t>
            </a:r>
            <a:r>
              <a:rPr lang="en-US" dirty="0"/>
              <a:t>”] #</a:t>
            </a:r>
            <a:r>
              <a:rPr lang="en-US" dirty="0" err="1" smtClean="0"/>
              <a:t>ponedeljak</a:t>
            </a:r>
            <a:endParaRPr lang="sr-Latn-RS" dirty="0" smtClean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en-US" dirty="0"/>
              <a:t>x={</a:t>
            </a:r>
            <a:r>
              <a:rPr lang="sr-Latn-RS" dirty="0"/>
              <a:t>  </a:t>
            </a:r>
            <a:r>
              <a:rPr lang="sr-Latn-RS" dirty="0" smtClean="0">
                <a:solidFill>
                  <a:srgbClr val="FF0000"/>
                </a:solidFill>
              </a:rPr>
              <a:t>1</a:t>
            </a:r>
            <a:r>
              <a:rPr lang="sr-Latn-R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:”</a:t>
            </a:r>
            <a:r>
              <a:rPr lang="en-US" dirty="0" err="1">
                <a:solidFill>
                  <a:srgbClr val="FF0000"/>
                </a:solidFill>
              </a:rPr>
              <a:t>ponedeljak</a:t>
            </a:r>
            <a:r>
              <a:rPr lang="en-US" dirty="0">
                <a:solidFill>
                  <a:srgbClr val="FF0000"/>
                </a:solidFill>
              </a:rPr>
              <a:t>”</a:t>
            </a:r>
            <a:r>
              <a:rPr lang="en-US" dirty="0"/>
              <a:t>, </a:t>
            </a:r>
            <a:r>
              <a:rPr lang="sr-Latn-RS" dirty="0"/>
              <a:t>   </a:t>
            </a:r>
            <a:r>
              <a:rPr lang="sr-Latn-RS" dirty="0" smtClean="0">
                <a:solidFill>
                  <a:srgbClr val="92D050"/>
                </a:solidFill>
              </a:rPr>
              <a:t>2 </a:t>
            </a:r>
            <a:r>
              <a:rPr lang="en-US" dirty="0" smtClean="0">
                <a:solidFill>
                  <a:srgbClr val="92D050"/>
                </a:solidFill>
              </a:rPr>
              <a:t>:”</a:t>
            </a:r>
            <a:r>
              <a:rPr lang="en-US" dirty="0" err="1">
                <a:solidFill>
                  <a:srgbClr val="92D050"/>
                </a:solidFill>
              </a:rPr>
              <a:t>utorak</a:t>
            </a:r>
            <a:r>
              <a:rPr lang="en-US" dirty="0">
                <a:solidFill>
                  <a:srgbClr val="92D050"/>
                </a:solidFill>
              </a:rPr>
              <a:t>”</a:t>
            </a:r>
            <a:r>
              <a:rPr lang="en-US" dirty="0"/>
              <a:t>, </a:t>
            </a:r>
            <a:r>
              <a:rPr lang="sr-Latn-RS" dirty="0"/>
              <a:t>    </a:t>
            </a:r>
            <a:r>
              <a:rPr lang="sr-Latn-RS" dirty="0" smtClean="0">
                <a:solidFill>
                  <a:srgbClr val="FFC000"/>
                </a:solidFill>
              </a:rPr>
              <a:t>3 </a:t>
            </a:r>
            <a:r>
              <a:rPr lang="en-US" dirty="0" smtClean="0">
                <a:solidFill>
                  <a:srgbClr val="FFC000"/>
                </a:solidFill>
              </a:rPr>
              <a:t>:”</a:t>
            </a:r>
            <a:r>
              <a:rPr lang="en-US" dirty="0" err="1">
                <a:solidFill>
                  <a:srgbClr val="FFC000"/>
                </a:solidFill>
              </a:rPr>
              <a:t>sreda</a:t>
            </a:r>
            <a:r>
              <a:rPr lang="en-US" dirty="0">
                <a:solidFill>
                  <a:srgbClr val="FFC000"/>
                </a:solidFill>
              </a:rPr>
              <a:t>”</a:t>
            </a:r>
            <a:r>
              <a:rPr lang="sr-Latn-RS" dirty="0">
                <a:solidFill>
                  <a:srgbClr val="FFC000"/>
                </a:solidFill>
              </a:rPr>
              <a:t>  </a:t>
            </a: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 smtClean="0"/>
              <a:t>X[</a:t>
            </a:r>
            <a:r>
              <a:rPr lang="sr-Latn-RS" dirty="0" smtClean="0"/>
              <a:t>1</a:t>
            </a:r>
            <a:r>
              <a:rPr lang="en-US" dirty="0" smtClean="0"/>
              <a:t>]</a:t>
            </a:r>
            <a:r>
              <a:rPr lang="sr-Latn-RS" dirty="0" smtClean="0"/>
              <a:t>  </a:t>
            </a:r>
            <a:r>
              <a:rPr lang="en-US" dirty="0" smtClean="0"/>
              <a:t> </a:t>
            </a:r>
            <a:r>
              <a:rPr lang="en-US" dirty="0"/>
              <a:t>#</a:t>
            </a:r>
            <a:r>
              <a:rPr lang="en-US" dirty="0" err="1"/>
              <a:t>ponedeljak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78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="" xmlns:a16="http://schemas.microsoft.com/office/drawing/2014/main" id="{96AAE3ED-145F-477D-8422-AE69434500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sr-Latn-RS" dirty="0"/>
              <a:t>Rečnici – </a:t>
            </a:r>
            <a:r>
              <a:rPr lang="sr-Latn-RS" dirty="0" smtClean="0"/>
              <a:t>dict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x={</a:t>
            </a:r>
            <a:r>
              <a:rPr lang="sr-Latn-RS" dirty="0"/>
              <a:t>  </a:t>
            </a:r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dirty="0" err="1">
                <a:solidFill>
                  <a:srgbClr val="FF0000"/>
                </a:solidFill>
              </a:rPr>
              <a:t>jedan</a:t>
            </a:r>
            <a:r>
              <a:rPr lang="en-US" dirty="0">
                <a:solidFill>
                  <a:srgbClr val="FF0000"/>
                </a:solidFill>
              </a:rPr>
              <a:t>”:”</a:t>
            </a:r>
            <a:r>
              <a:rPr lang="en-US" dirty="0" err="1">
                <a:solidFill>
                  <a:srgbClr val="FF0000"/>
                </a:solidFill>
              </a:rPr>
              <a:t>ponedeljak</a:t>
            </a:r>
            <a:r>
              <a:rPr lang="en-US" dirty="0">
                <a:solidFill>
                  <a:srgbClr val="FF0000"/>
                </a:solidFill>
              </a:rPr>
              <a:t>”</a:t>
            </a:r>
            <a:r>
              <a:rPr lang="en-US" dirty="0"/>
              <a:t>, </a:t>
            </a:r>
            <a:r>
              <a:rPr lang="sr-Latn-RS" dirty="0"/>
              <a:t>   </a:t>
            </a:r>
            <a:r>
              <a:rPr lang="en-US" dirty="0">
                <a:solidFill>
                  <a:srgbClr val="92D050"/>
                </a:solidFill>
              </a:rPr>
              <a:t>“</a:t>
            </a:r>
            <a:r>
              <a:rPr lang="en-US" dirty="0" err="1">
                <a:solidFill>
                  <a:srgbClr val="92D050"/>
                </a:solidFill>
              </a:rPr>
              <a:t>dva</a:t>
            </a:r>
            <a:r>
              <a:rPr lang="en-US" dirty="0">
                <a:solidFill>
                  <a:srgbClr val="92D050"/>
                </a:solidFill>
              </a:rPr>
              <a:t>”:”</a:t>
            </a:r>
            <a:r>
              <a:rPr lang="en-US" dirty="0" err="1">
                <a:solidFill>
                  <a:srgbClr val="92D050"/>
                </a:solidFill>
              </a:rPr>
              <a:t>utorak</a:t>
            </a:r>
            <a:r>
              <a:rPr lang="en-US" dirty="0">
                <a:solidFill>
                  <a:srgbClr val="92D050"/>
                </a:solidFill>
              </a:rPr>
              <a:t>”</a:t>
            </a:r>
            <a:r>
              <a:rPr lang="en-US" dirty="0"/>
              <a:t>, </a:t>
            </a:r>
            <a:r>
              <a:rPr lang="sr-Latn-RS" dirty="0"/>
              <a:t>    </a:t>
            </a:r>
            <a:r>
              <a:rPr lang="en-US" dirty="0">
                <a:solidFill>
                  <a:srgbClr val="FFC000"/>
                </a:solidFill>
              </a:rPr>
              <a:t>“tri”:”</a:t>
            </a:r>
            <a:r>
              <a:rPr lang="en-US" dirty="0" err="1">
                <a:solidFill>
                  <a:srgbClr val="FFC000"/>
                </a:solidFill>
              </a:rPr>
              <a:t>sreda</a:t>
            </a:r>
            <a:r>
              <a:rPr lang="en-US" dirty="0">
                <a:solidFill>
                  <a:srgbClr val="FFC000"/>
                </a:solidFill>
              </a:rPr>
              <a:t>”</a:t>
            </a:r>
            <a:r>
              <a:rPr lang="sr-Latn-RS" dirty="0">
                <a:solidFill>
                  <a:srgbClr val="FFC000"/>
                </a:solidFill>
              </a:rPr>
              <a:t>  </a:t>
            </a: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X[“</a:t>
            </a:r>
            <a:r>
              <a:rPr lang="en-US" dirty="0" err="1"/>
              <a:t>jedan</a:t>
            </a:r>
            <a:r>
              <a:rPr lang="en-US" dirty="0"/>
              <a:t>”] #</a:t>
            </a:r>
            <a:r>
              <a:rPr lang="en-US" dirty="0" err="1"/>
              <a:t>ponedeljak</a:t>
            </a:r>
            <a:endParaRPr lang="sr-Latn-R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Klju</a:t>
            </a:r>
            <a:r>
              <a:rPr lang="sr-Latn-RS" dirty="0"/>
              <a:t>č - keys()</a:t>
            </a:r>
          </a:p>
          <a:p>
            <a:r>
              <a:rPr lang="sr-Latn-RS" dirty="0"/>
              <a:t>Vrednost - values()</a:t>
            </a:r>
          </a:p>
          <a:p>
            <a:r>
              <a:rPr lang="sr-Latn-RS" dirty="0"/>
              <a:t>Parovi vrednosti – items()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67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6377" y="2055813"/>
            <a:ext cx="3551720" cy="4087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Zadatak br. 1</a:t>
            </a:r>
          </a:p>
          <a:p>
            <a:pPr marL="0" indent="0">
              <a:buNone/>
            </a:pPr>
            <a:r>
              <a:rPr lang="en-US" sz="2400" dirty="0" err="1" smtClean="0"/>
              <a:t>Napisati</a:t>
            </a:r>
            <a:r>
              <a:rPr lang="en-US" sz="2400" dirty="0" smtClean="0"/>
              <a:t> </a:t>
            </a:r>
            <a:r>
              <a:rPr lang="en-US" sz="2400" dirty="0"/>
              <a:t>program </a:t>
            </a:r>
            <a:r>
              <a:rPr lang="en-US" sz="2400" dirty="0" err="1"/>
              <a:t>koji</a:t>
            </a:r>
            <a:r>
              <a:rPr lang="en-US" sz="2400" dirty="0"/>
              <a:t> </a:t>
            </a:r>
            <a:r>
              <a:rPr lang="en-US" sz="2400" dirty="0" err="1" smtClean="0"/>
              <a:t>pravi</a:t>
            </a:r>
            <a:r>
              <a:rPr lang="en-US" sz="2400" dirty="0" smtClean="0"/>
              <a:t> </a:t>
            </a:r>
            <a:r>
              <a:rPr lang="sr-Latn-RS" sz="2400" dirty="0" smtClean="0"/>
              <a:t>rečnik </a:t>
            </a:r>
            <a:r>
              <a:rPr lang="en-US" sz="2400" dirty="0" err="1" smtClean="0"/>
              <a:t>gradova</a:t>
            </a:r>
            <a:r>
              <a:rPr lang="en-US" sz="2400" dirty="0" smtClean="0"/>
              <a:t> NP, SJ,</a:t>
            </a:r>
            <a:r>
              <a:rPr lang="sr-Latn-RS" sz="2400" dirty="0" smtClean="0"/>
              <a:t> </a:t>
            </a:r>
            <a:r>
              <a:rPr lang="en-US" sz="2400" dirty="0" smtClean="0"/>
              <a:t>RA, TT a </a:t>
            </a:r>
            <a:r>
              <a:rPr lang="en-US" sz="2400" dirty="0" err="1" smtClean="0"/>
              <a:t>potom</a:t>
            </a:r>
            <a:r>
              <a:rPr lang="en-US" sz="2400" dirty="0" smtClean="0"/>
              <a:t> </a:t>
            </a:r>
            <a:r>
              <a:rPr lang="sr-Latn-RS" sz="2400" dirty="0" smtClean="0"/>
              <a:t>š</a:t>
            </a:r>
            <a:r>
              <a:rPr lang="en-US" sz="2400" dirty="0" err="1" smtClean="0"/>
              <a:t>tampa</a:t>
            </a:r>
            <a:r>
              <a:rPr lang="sr-Latn-RS" sz="2400" dirty="0" smtClean="0"/>
              <a:t> ceo rečnik.</a:t>
            </a:r>
          </a:p>
          <a:p>
            <a:pPr marL="457200" lvl="1" indent="0">
              <a:buNone/>
            </a:pPr>
            <a:endParaRPr lang="sr-Latn-RS" sz="12800" dirty="0"/>
          </a:p>
          <a:p>
            <a:pPr lvl="1"/>
            <a:endParaRPr lang="sr-Latn-R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640825" y="2076349"/>
            <a:ext cx="7551175" cy="45237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2000" dirty="0"/>
              <a:t>recnik_gradovi={1:"Tutin",2:"Sjenica",3:"Raska",4:"Novi Pazar"}</a:t>
            </a:r>
          </a:p>
          <a:p>
            <a:pPr marL="0" indent="0">
              <a:buNone/>
            </a:pPr>
            <a:r>
              <a:rPr lang="sr-Latn-RS" sz="2000" dirty="0"/>
              <a:t>print(recnik_gradovi)</a:t>
            </a:r>
          </a:p>
          <a:p>
            <a:pPr marL="0" indent="0">
              <a:buNone/>
            </a:pPr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56" y="0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36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758" y="857618"/>
            <a:ext cx="10515600" cy="1325563"/>
          </a:xfrm>
        </p:spPr>
        <p:txBody>
          <a:bodyPr>
            <a:normAutofit/>
          </a:bodyPr>
          <a:lstStyle/>
          <a:p>
            <a:r>
              <a:rPr lang="sr-Latn-RS" b="1" dirty="0" smtClean="0"/>
              <a:t>Sva pitanja na mail:</a:t>
            </a:r>
            <a:br>
              <a:rPr lang="sr-Latn-RS" b="1" dirty="0" smtClean="0"/>
            </a:br>
            <a:r>
              <a:rPr lang="sr-Latn-RS" b="1" dirty="0" smtClean="0"/>
              <a:t>sejonp2708</a:t>
            </a:r>
            <a:r>
              <a:rPr lang="en-US" b="1" dirty="0" smtClean="0"/>
              <a:t>@</a:t>
            </a:r>
            <a:r>
              <a:rPr lang="en-US" b="1" dirty="0" err="1" smtClean="0"/>
              <a:t>gmail.com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169" y="3319574"/>
            <a:ext cx="10515600" cy="2089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4000" dirty="0" smtClean="0"/>
              <a:t>Pratite našu stranicu:</a:t>
            </a:r>
          </a:p>
          <a:p>
            <a:r>
              <a:rPr lang="sr-Latn-RS" sz="4000" dirty="0" smtClean="0"/>
              <a:t>https</a:t>
            </a:r>
            <a:r>
              <a:rPr lang="sr-Latn-RS" sz="4000" dirty="0"/>
              <a:t>://www.procoding.rs/besplatan-kurs-python-za-ucenike/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/>
              <a:t>11/7/2020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2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96537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7828" y="2055813"/>
            <a:ext cx="4628353" cy="4087352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sr-Latn-RS" sz="8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Zadatak br. </a:t>
            </a:r>
            <a:r>
              <a:rPr lang="sr-Latn-RS" sz="8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sr-Latn-RS" sz="8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7400" dirty="0" err="1" smtClean="0"/>
              <a:t>Napisati</a:t>
            </a:r>
            <a:r>
              <a:rPr lang="en-US" sz="7400" dirty="0" smtClean="0"/>
              <a:t> </a:t>
            </a:r>
            <a:r>
              <a:rPr lang="en-US" sz="7400" dirty="0"/>
              <a:t>program </a:t>
            </a:r>
            <a:r>
              <a:rPr lang="en-US" sz="7400" dirty="0" err="1"/>
              <a:t>koji</a:t>
            </a:r>
            <a:r>
              <a:rPr lang="en-US" sz="7400" dirty="0"/>
              <a:t> </a:t>
            </a:r>
            <a:r>
              <a:rPr lang="en-US" sz="7400" dirty="0" err="1" smtClean="0"/>
              <a:t>pravi</a:t>
            </a:r>
            <a:r>
              <a:rPr lang="en-US" sz="7400" dirty="0" smtClean="0"/>
              <a:t> </a:t>
            </a:r>
            <a:r>
              <a:rPr lang="sr-Latn-RS" sz="7400" dirty="0" smtClean="0"/>
              <a:t>rečnik </a:t>
            </a:r>
            <a:r>
              <a:rPr lang="en-US" sz="7400" dirty="0" err="1" smtClean="0"/>
              <a:t>gradova</a:t>
            </a:r>
            <a:r>
              <a:rPr lang="en-US" sz="7400" dirty="0" smtClean="0"/>
              <a:t> NP, SJ,</a:t>
            </a:r>
            <a:r>
              <a:rPr lang="sr-Latn-RS" sz="7400" dirty="0" smtClean="0"/>
              <a:t> </a:t>
            </a:r>
            <a:r>
              <a:rPr lang="en-US" sz="7400" dirty="0" smtClean="0"/>
              <a:t>RA, TT a </a:t>
            </a:r>
            <a:r>
              <a:rPr lang="en-US" sz="7400" dirty="0" err="1" smtClean="0"/>
              <a:t>potom</a:t>
            </a:r>
            <a:r>
              <a:rPr lang="en-US" sz="7400" dirty="0" smtClean="0"/>
              <a:t> </a:t>
            </a:r>
            <a:r>
              <a:rPr lang="sr-Latn-RS" sz="7400" dirty="0" smtClean="0"/>
              <a:t>š</a:t>
            </a:r>
            <a:r>
              <a:rPr lang="en-US" sz="7400" dirty="0" err="1" smtClean="0"/>
              <a:t>tampa</a:t>
            </a:r>
            <a:r>
              <a:rPr lang="sr-Latn-RS" sz="7400" dirty="0" smtClean="0"/>
              <a:t> ključeve, vrednosti i parove u rečniku. </a:t>
            </a:r>
          </a:p>
          <a:p>
            <a:pPr marL="457200" lvl="1" indent="0">
              <a:buNone/>
            </a:pPr>
            <a:endParaRPr lang="sr-Latn-RS" sz="12800" dirty="0"/>
          </a:p>
          <a:p>
            <a:pPr lvl="1"/>
            <a:endParaRPr lang="sr-Latn-R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5848815" y="632338"/>
            <a:ext cx="5504985" cy="6065172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sr-Latn-RS" sz="6400" dirty="0"/>
              <a:t>recnik_gradovi={1:"Tutin",2:"Sjenica",3:"Raska",4:"Novi Pazar"}</a:t>
            </a:r>
          </a:p>
          <a:p>
            <a:pPr marL="0" indent="0">
              <a:buNone/>
            </a:pPr>
            <a:r>
              <a:rPr lang="sr-Latn-RS" sz="6400" dirty="0"/>
              <a:t>print(recnik_gradovi)</a:t>
            </a:r>
          </a:p>
          <a:p>
            <a:pPr marL="0" indent="0">
              <a:buNone/>
            </a:pPr>
            <a:r>
              <a:rPr lang="sr-Latn-RS" sz="6400" dirty="0"/>
              <a:t>for i in recnik_gradovi:</a:t>
            </a:r>
          </a:p>
          <a:p>
            <a:pPr marL="0" indent="0">
              <a:buNone/>
            </a:pPr>
            <a:r>
              <a:rPr lang="sr-Latn-RS" sz="6400" dirty="0"/>
              <a:t>    print(i)</a:t>
            </a:r>
          </a:p>
          <a:p>
            <a:pPr marL="0" indent="0">
              <a:buNone/>
            </a:pPr>
            <a:r>
              <a:rPr lang="sr-Latn-RS" sz="6400" dirty="0"/>
              <a:t>for i in recnik_gradovi:</a:t>
            </a:r>
          </a:p>
          <a:p>
            <a:pPr marL="0" indent="0">
              <a:buNone/>
            </a:pPr>
            <a:r>
              <a:rPr lang="sr-Latn-RS" sz="6400" dirty="0"/>
              <a:t>    print(recnik_gradovi[i])</a:t>
            </a:r>
          </a:p>
          <a:p>
            <a:pPr marL="0" indent="0">
              <a:buNone/>
            </a:pPr>
            <a:endParaRPr lang="sr-Latn-RS" sz="6400" dirty="0"/>
          </a:p>
          <a:p>
            <a:pPr marL="0" indent="0">
              <a:buNone/>
            </a:pPr>
            <a:r>
              <a:rPr lang="sr-Latn-RS" sz="6400" dirty="0"/>
              <a:t>print("KLJUCEVI:")</a:t>
            </a:r>
          </a:p>
          <a:p>
            <a:pPr marL="0" indent="0">
              <a:buNone/>
            </a:pPr>
            <a:r>
              <a:rPr lang="sr-Latn-RS" sz="6400" dirty="0"/>
              <a:t>print(recnik_gradovi.keys())</a:t>
            </a:r>
          </a:p>
          <a:p>
            <a:pPr marL="0" indent="0">
              <a:buNone/>
            </a:pPr>
            <a:endParaRPr lang="sr-Latn-RS" sz="6400" dirty="0"/>
          </a:p>
          <a:p>
            <a:pPr marL="0" indent="0">
              <a:buNone/>
            </a:pPr>
            <a:r>
              <a:rPr lang="sr-Latn-RS" sz="6400" dirty="0"/>
              <a:t>print("VREDNOSTI:")</a:t>
            </a:r>
          </a:p>
          <a:p>
            <a:pPr marL="0" indent="0">
              <a:buNone/>
            </a:pPr>
            <a:r>
              <a:rPr lang="sr-Latn-RS" sz="6400" dirty="0"/>
              <a:t>print(recnik_gradovi.values())</a:t>
            </a:r>
          </a:p>
          <a:p>
            <a:pPr marL="0" indent="0">
              <a:buNone/>
            </a:pPr>
            <a:endParaRPr lang="sr-Latn-RS" sz="6400" dirty="0"/>
          </a:p>
          <a:p>
            <a:pPr marL="0" indent="0">
              <a:buNone/>
            </a:pPr>
            <a:r>
              <a:rPr lang="sr-Latn-RS" sz="6400" dirty="0"/>
              <a:t>print("PAROVI:")</a:t>
            </a:r>
          </a:p>
          <a:p>
            <a:pPr marL="0" indent="0">
              <a:buNone/>
            </a:pPr>
            <a:r>
              <a:rPr lang="sr-Latn-RS" sz="6400" dirty="0"/>
              <a:t>print(recnik_gradovi.items())</a:t>
            </a:r>
          </a:p>
          <a:p>
            <a:pPr marL="0" indent="0">
              <a:buNone/>
            </a:pPr>
            <a:endParaRPr lang="sr-Latn-RS" sz="6400" dirty="0"/>
          </a:p>
          <a:p>
            <a:pPr marL="0" indent="0">
              <a:buNone/>
            </a:pPr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56" y="0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37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7828" y="1791827"/>
            <a:ext cx="4669310" cy="435133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sr-Latn-RS" sz="1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Zadatak br. </a:t>
            </a:r>
            <a:r>
              <a:rPr lang="sr-Latn-RS" sz="1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sr-Latn-RS" sz="1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9600" dirty="0" err="1" smtClean="0"/>
              <a:t>Napisati</a:t>
            </a:r>
            <a:r>
              <a:rPr lang="en-US" sz="9600" dirty="0" smtClean="0"/>
              <a:t> </a:t>
            </a:r>
            <a:r>
              <a:rPr lang="en-US" sz="9600" dirty="0"/>
              <a:t>program </a:t>
            </a:r>
            <a:r>
              <a:rPr lang="en-US" sz="9600" dirty="0" err="1"/>
              <a:t>koji</a:t>
            </a:r>
            <a:r>
              <a:rPr lang="en-US" sz="9600" dirty="0"/>
              <a:t> </a:t>
            </a:r>
            <a:r>
              <a:rPr lang="en-US" sz="9600" dirty="0" err="1" smtClean="0"/>
              <a:t>pravi</a:t>
            </a:r>
            <a:r>
              <a:rPr lang="en-US" sz="9600" dirty="0" smtClean="0"/>
              <a:t> </a:t>
            </a:r>
            <a:r>
              <a:rPr lang="sr-Latn-RS" sz="9600" dirty="0" smtClean="0"/>
              <a:t>rečnik </a:t>
            </a:r>
            <a:r>
              <a:rPr lang="en-US" sz="9600" dirty="0" err="1" smtClean="0"/>
              <a:t>gradova</a:t>
            </a:r>
            <a:r>
              <a:rPr lang="en-US" sz="9600" dirty="0" smtClean="0"/>
              <a:t> NP, SJ,</a:t>
            </a:r>
            <a:r>
              <a:rPr lang="sr-Latn-RS" sz="9600" dirty="0" smtClean="0"/>
              <a:t> </a:t>
            </a:r>
            <a:r>
              <a:rPr lang="en-US" sz="9600" dirty="0" smtClean="0"/>
              <a:t>RA, TT a </a:t>
            </a:r>
            <a:r>
              <a:rPr lang="en-US" sz="9600" dirty="0" err="1" smtClean="0"/>
              <a:t>potom</a:t>
            </a:r>
            <a:r>
              <a:rPr lang="en-US" sz="9600" dirty="0" smtClean="0"/>
              <a:t> </a:t>
            </a:r>
            <a:r>
              <a:rPr lang="sr-Latn-RS" sz="9600" dirty="0" smtClean="0"/>
              <a:t>na unos broja š</a:t>
            </a:r>
            <a:r>
              <a:rPr lang="en-US" sz="9600" dirty="0" err="1" smtClean="0"/>
              <a:t>tampa</a:t>
            </a:r>
            <a:r>
              <a:rPr lang="sr-Latn-RS" sz="9600" dirty="0" smtClean="0"/>
              <a:t> grad pod tim ključem.</a:t>
            </a:r>
          </a:p>
          <a:p>
            <a:pPr marL="457200" lvl="1" indent="0">
              <a:buNone/>
            </a:pPr>
            <a:endParaRPr lang="sr-Latn-RS" sz="12800" dirty="0"/>
          </a:p>
          <a:p>
            <a:pPr lvl="1"/>
            <a:endParaRPr lang="sr-Latn-R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6028254" y="514351"/>
            <a:ext cx="5504985" cy="606517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sr-Latn-RS" sz="6400" dirty="0"/>
              <a:t>recnik_gradovi={1:"Tutin",2:"Sjenica",3:"Raska",4:"Novi Pazar"}</a:t>
            </a:r>
          </a:p>
          <a:p>
            <a:pPr marL="0" indent="0">
              <a:buNone/>
            </a:pPr>
            <a:r>
              <a:rPr lang="sr-Latn-RS" sz="6400" dirty="0"/>
              <a:t>print(recnik_gradovi)</a:t>
            </a:r>
          </a:p>
          <a:p>
            <a:pPr marL="0" indent="0">
              <a:buNone/>
            </a:pPr>
            <a:r>
              <a:rPr lang="sr-Latn-RS" sz="6400" dirty="0"/>
              <a:t>for i in recnik_gradovi:</a:t>
            </a:r>
          </a:p>
          <a:p>
            <a:pPr marL="0" indent="0">
              <a:buNone/>
            </a:pPr>
            <a:r>
              <a:rPr lang="sr-Latn-RS" sz="6400" dirty="0"/>
              <a:t>    print(i)</a:t>
            </a:r>
          </a:p>
          <a:p>
            <a:pPr marL="0" indent="0">
              <a:buNone/>
            </a:pPr>
            <a:r>
              <a:rPr lang="sr-Latn-RS" sz="6400" dirty="0"/>
              <a:t>for i in recnik_gradovi:</a:t>
            </a:r>
          </a:p>
          <a:p>
            <a:pPr marL="0" indent="0">
              <a:buNone/>
            </a:pPr>
            <a:r>
              <a:rPr lang="sr-Latn-RS" sz="6400" dirty="0"/>
              <a:t>    print(recnik_gradovi[i])</a:t>
            </a:r>
          </a:p>
          <a:p>
            <a:pPr marL="0" indent="0">
              <a:buNone/>
            </a:pPr>
            <a:endParaRPr lang="sr-Latn-RS" sz="6400" dirty="0"/>
          </a:p>
          <a:p>
            <a:pPr marL="0" indent="0">
              <a:buNone/>
            </a:pPr>
            <a:r>
              <a:rPr lang="sr-Latn-RS" sz="6400" dirty="0"/>
              <a:t>print("KLJUCEVI:")</a:t>
            </a:r>
          </a:p>
          <a:p>
            <a:pPr marL="0" indent="0">
              <a:buNone/>
            </a:pPr>
            <a:r>
              <a:rPr lang="sr-Latn-RS" sz="6400" dirty="0"/>
              <a:t>print(recnik_gradovi.keys())</a:t>
            </a:r>
          </a:p>
          <a:p>
            <a:pPr marL="0" indent="0">
              <a:buNone/>
            </a:pPr>
            <a:endParaRPr lang="sr-Latn-RS" sz="6400" dirty="0"/>
          </a:p>
          <a:p>
            <a:pPr marL="0" indent="0">
              <a:buNone/>
            </a:pPr>
            <a:r>
              <a:rPr lang="sr-Latn-RS" sz="6400" dirty="0"/>
              <a:t>print("VREDNOSTI:")</a:t>
            </a:r>
          </a:p>
          <a:p>
            <a:pPr marL="0" indent="0">
              <a:buNone/>
            </a:pPr>
            <a:r>
              <a:rPr lang="sr-Latn-RS" sz="6400" dirty="0"/>
              <a:t>print(recnik_gradovi.values())</a:t>
            </a:r>
          </a:p>
          <a:p>
            <a:pPr marL="0" indent="0">
              <a:buNone/>
            </a:pPr>
            <a:endParaRPr lang="sr-Latn-RS" sz="6400" dirty="0"/>
          </a:p>
          <a:p>
            <a:pPr marL="0" indent="0">
              <a:buNone/>
            </a:pPr>
            <a:r>
              <a:rPr lang="sr-Latn-RS" sz="6400" dirty="0"/>
              <a:t>print("PAROVI:")</a:t>
            </a:r>
          </a:p>
          <a:p>
            <a:pPr marL="0" indent="0">
              <a:buNone/>
            </a:pPr>
            <a:r>
              <a:rPr lang="sr-Latn-RS" sz="6400" dirty="0"/>
              <a:t>print(recnik_gradovi.items())</a:t>
            </a:r>
          </a:p>
          <a:p>
            <a:pPr marL="0" indent="0">
              <a:buNone/>
            </a:pPr>
            <a:endParaRPr lang="sr-Latn-RS" sz="6400" dirty="0"/>
          </a:p>
          <a:p>
            <a:pPr marL="0" indent="0">
              <a:buNone/>
            </a:pPr>
            <a:r>
              <a:rPr lang="sr-Latn-RS" sz="6400" dirty="0"/>
              <a:t>broj=int(input("Unesi broj 1,2,3 ili 4: "))</a:t>
            </a:r>
          </a:p>
          <a:p>
            <a:pPr marL="0" indent="0">
              <a:buNone/>
            </a:pPr>
            <a:r>
              <a:rPr lang="sr-Latn-RS" sz="6400" dirty="0"/>
              <a:t>if broj&gt;4 or broj&lt;1:</a:t>
            </a:r>
          </a:p>
          <a:p>
            <a:pPr marL="0" indent="0">
              <a:buNone/>
            </a:pPr>
            <a:r>
              <a:rPr lang="sr-Latn-RS" sz="6400" dirty="0"/>
              <a:t>    print("GRESKA! UNESI PONOVO:")</a:t>
            </a:r>
          </a:p>
          <a:p>
            <a:pPr marL="0" indent="0">
              <a:buNone/>
            </a:pPr>
            <a:r>
              <a:rPr lang="sr-Latn-RS" sz="6400" dirty="0"/>
              <a:t>    broj=int(input("Unesi tacno broj 1,2,3 ili 4: "))</a:t>
            </a:r>
          </a:p>
          <a:p>
            <a:pPr marL="0" indent="0">
              <a:buNone/>
            </a:pPr>
            <a:r>
              <a:rPr lang="sr-Latn-RS" sz="6400" dirty="0"/>
              <a:t>print(recnik_gradovi[broj])</a:t>
            </a:r>
          </a:p>
          <a:p>
            <a:pPr marL="0" indent="0">
              <a:buNone/>
            </a:pPr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56" y="0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29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6377" y="2055813"/>
            <a:ext cx="3551720" cy="4087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Zadatak br. </a:t>
            </a:r>
            <a:r>
              <a:rPr lang="sr-Latn-R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sr-Latn-RS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400" dirty="0" err="1" smtClean="0"/>
              <a:t>Napisati</a:t>
            </a:r>
            <a:r>
              <a:rPr lang="en-US" sz="2400" dirty="0" smtClean="0"/>
              <a:t> </a:t>
            </a:r>
            <a:r>
              <a:rPr lang="en-US" sz="2400" dirty="0"/>
              <a:t>program </a:t>
            </a:r>
            <a:r>
              <a:rPr lang="en-US" sz="2400" dirty="0" err="1"/>
              <a:t>koji</a:t>
            </a:r>
            <a:r>
              <a:rPr lang="en-US" sz="2400" dirty="0"/>
              <a:t> </a:t>
            </a:r>
            <a:r>
              <a:rPr lang="sr-Latn-RS" sz="2400" dirty="0" smtClean="0"/>
              <a:t>sa tastature unosi rečnik sa plasmanom kandidata na izborima u SAD.</a:t>
            </a:r>
          </a:p>
          <a:p>
            <a:pPr marL="457200" lvl="1" indent="0">
              <a:buNone/>
            </a:pPr>
            <a:endParaRPr lang="sr-Latn-RS" sz="12800" dirty="0"/>
          </a:p>
          <a:p>
            <a:pPr lvl="1"/>
            <a:endParaRPr lang="sr-Latn-R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336026" y="2055813"/>
            <a:ext cx="7551175" cy="45237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dirty="0"/>
              <a:t>americki_predsednik={}</a:t>
            </a:r>
          </a:p>
          <a:p>
            <a:pPr marL="0" indent="0">
              <a:buNone/>
            </a:pPr>
            <a:r>
              <a:rPr lang="sr-Latn-RS" dirty="0"/>
              <a:t>americki_predsednik[1]=input("Unesi ko je pobedio na izborima u SAD:")</a:t>
            </a:r>
          </a:p>
          <a:p>
            <a:pPr marL="0" indent="0">
              <a:buNone/>
            </a:pPr>
            <a:r>
              <a:rPr lang="sr-Latn-RS" dirty="0"/>
              <a:t>americki_predsednik[2]=input("Unesi ko je izgubio na izborima u SAD:")</a:t>
            </a:r>
          </a:p>
          <a:p>
            <a:pPr marL="0" indent="0">
              <a:buNone/>
            </a:pPr>
            <a:r>
              <a:rPr lang="sr-Latn-RS" dirty="0"/>
              <a:t>print(americki_predsednik)</a:t>
            </a:r>
          </a:p>
          <a:p>
            <a:pPr marL="0" indent="0">
              <a:buNone/>
            </a:pPr>
            <a:r>
              <a:rPr lang="sr-Latn-RS" dirty="0"/>
              <a:t>print("Pobednik je",americki_predsednik[1])</a:t>
            </a:r>
          </a:p>
          <a:p>
            <a:pPr marL="0" indent="0">
              <a:buNone/>
            </a:pPr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56" y="0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43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6377" y="2055813"/>
            <a:ext cx="3551720" cy="408735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r-Latn-R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Zadatak br. </a:t>
            </a:r>
            <a:r>
              <a:rPr lang="sr-Latn-R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sr-Latn-RS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400" dirty="0" err="1" smtClean="0"/>
              <a:t>Napisati</a:t>
            </a:r>
            <a:r>
              <a:rPr lang="en-US" sz="2400" dirty="0" smtClean="0"/>
              <a:t> </a:t>
            </a:r>
            <a:r>
              <a:rPr lang="en-US" sz="2400" dirty="0"/>
              <a:t>program </a:t>
            </a:r>
            <a:r>
              <a:rPr lang="en-US" sz="2400" dirty="0" err="1"/>
              <a:t>koji</a:t>
            </a:r>
            <a:r>
              <a:rPr lang="en-US" sz="2400" dirty="0"/>
              <a:t> </a:t>
            </a:r>
            <a:r>
              <a:rPr lang="en-US" sz="2400" dirty="0" err="1" smtClean="0"/>
              <a:t>pravi</a:t>
            </a:r>
            <a:r>
              <a:rPr lang="en-US" sz="2400" dirty="0" smtClean="0"/>
              <a:t> </a:t>
            </a:r>
            <a:r>
              <a:rPr lang="sr-Latn-RS" sz="2400" dirty="0" smtClean="0"/>
              <a:t>rečnik 3 polaznika kursa a potom stampa podatke.</a:t>
            </a:r>
          </a:p>
          <a:p>
            <a:pPr marL="457200" lvl="1" indent="0">
              <a:buNone/>
            </a:pPr>
            <a:endParaRPr lang="sr-Latn-RS" sz="12800" dirty="0"/>
          </a:p>
          <a:p>
            <a:pPr lvl="1"/>
            <a:endParaRPr lang="sr-Latn-R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068097" y="1283110"/>
            <a:ext cx="7465143" cy="529641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r-Latn-RS" sz="2300" dirty="0"/>
              <a:t>recnik_pythonas1={</a:t>
            </a:r>
          </a:p>
          <a:p>
            <a:pPr marL="0" indent="0">
              <a:buNone/>
            </a:pPr>
            <a:r>
              <a:rPr lang="sr-Latn-RS" sz="2300" dirty="0"/>
              <a:t>    "ime":"Fatma",</a:t>
            </a:r>
          </a:p>
          <a:p>
            <a:pPr marL="0" indent="0">
              <a:buNone/>
            </a:pPr>
            <a:r>
              <a:rPr lang="sr-Latn-RS" sz="2300" dirty="0"/>
              <a:t>    "prezime":"Bihorac",</a:t>
            </a:r>
          </a:p>
          <a:p>
            <a:pPr marL="0" indent="0">
              <a:buNone/>
            </a:pPr>
            <a:r>
              <a:rPr lang="sr-Latn-RS" sz="2300" dirty="0"/>
              <a:t>    "skola":"Jovan Jovanovic Zmaj",</a:t>
            </a:r>
          </a:p>
          <a:p>
            <a:pPr marL="0" indent="0">
              <a:buNone/>
            </a:pPr>
            <a:r>
              <a:rPr lang="sr-Latn-RS" sz="2300" dirty="0"/>
              <a:t>    "mesto":"Novi Pazar"</a:t>
            </a:r>
          </a:p>
          <a:p>
            <a:pPr marL="0" indent="0">
              <a:buNone/>
            </a:pPr>
            <a:r>
              <a:rPr lang="sr-Latn-RS" sz="2300" dirty="0"/>
              <a:t>}</a:t>
            </a:r>
          </a:p>
          <a:p>
            <a:pPr marL="0" indent="0">
              <a:buNone/>
            </a:pPr>
            <a:r>
              <a:rPr lang="sr-Latn-RS" sz="2300" dirty="0" smtClean="0"/>
              <a:t>recnik_pythonas2</a:t>
            </a:r>
            <a:r>
              <a:rPr lang="sr-Latn-RS" sz="2300" dirty="0"/>
              <a:t>={</a:t>
            </a:r>
          </a:p>
          <a:p>
            <a:pPr marL="0" indent="0">
              <a:buNone/>
            </a:pPr>
            <a:r>
              <a:rPr lang="sr-Latn-RS" sz="2300" dirty="0"/>
              <a:t>    "ime":"Luka",</a:t>
            </a:r>
          </a:p>
          <a:p>
            <a:pPr marL="0" indent="0">
              <a:buNone/>
            </a:pPr>
            <a:r>
              <a:rPr lang="sr-Latn-RS" sz="2300" dirty="0"/>
              <a:t>    "prezime":"Kucevic",</a:t>
            </a:r>
          </a:p>
          <a:p>
            <a:pPr marL="0" indent="0">
              <a:buNone/>
            </a:pPr>
            <a:r>
              <a:rPr lang="sr-Latn-RS" sz="2300" dirty="0"/>
              <a:t>    "skola":"Sutjeska",</a:t>
            </a:r>
          </a:p>
          <a:p>
            <a:pPr marL="0" indent="0">
              <a:buNone/>
            </a:pPr>
            <a:r>
              <a:rPr lang="sr-Latn-RS" sz="2300" dirty="0"/>
              <a:t>    "mesto":"Raska"</a:t>
            </a:r>
          </a:p>
          <a:p>
            <a:pPr marL="0" indent="0">
              <a:buNone/>
            </a:pPr>
            <a:r>
              <a:rPr lang="sr-Latn-RS" sz="2300" dirty="0"/>
              <a:t>}</a:t>
            </a:r>
          </a:p>
          <a:p>
            <a:pPr marL="0" indent="0">
              <a:buNone/>
            </a:pPr>
            <a:r>
              <a:rPr lang="sr-Latn-RS" sz="2300" dirty="0" smtClean="0"/>
              <a:t>recnik_pythonas3</a:t>
            </a:r>
            <a:r>
              <a:rPr lang="sr-Latn-RS" sz="2300" dirty="0"/>
              <a:t>={"ime":"Ismail","prezime":"Dupljak",</a:t>
            </a:r>
          </a:p>
          <a:p>
            <a:pPr marL="0" indent="0">
              <a:buNone/>
            </a:pPr>
            <a:r>
              <a:rPr lang="sr-Latn-RS" sz="2300" dirty="0"/>
              <a:t>                  "skola":" Vuk Karadzic ","mesto":"Tutin"}</a:t>
            </a:r>
          </a:p>
          <a:p>
            <a:pPr marL="0" indent="0">
              <a:buNone/>
            </a:pPr>
            <a:endParaRPr lang="sr-Latn-RS" sz="2300" dirty="0"/>
          </a:p>
          <a:p>
            <a:pPr marL="0" indent="0">
              <a:buNone/>
            </a:pPr>
            <a:r>
              <a:rPr lang="sr-Latn-RS" sz="2300" dirty="0"/>
              <a:t>print(recnik_pythonas1["ime"])</a:t>
            </a:r>
          </a:p>
          <a:p>
            <a:pPr marL="0" indent="0">
              <a:buNone/>
            </a:pPr>
            <a:r>
              <a:rPr lang="sr-Latn-RS" sz="2300" dirty="0"/>
              <a:t>print(recnik_pythonas2["prezime"])</a:t>
            </a:r>
          </a:p>
          <a:p>
            <a:pPr marL="0" indent="0">
              <a:buNone/>
            </a:pPr>
            <a:r>
              <a:rPr lang="sr-Latn-RS" sz="2300" dirty="0"/>
              <a:t>print(recnik_pythonas3["mesto"])</a:t>
            </a:r>
          </a:p>
          <a:p>
            <a:pPr marL="0" indent="0">
              <a:buNone/>
            </a:pPr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56" y="0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45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6377" y="2055813"/>
            <a:ext cx="3551720" cy="4087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Zadatak br. </a:t>
            </a:r>
            <a:r>
              <a:rPr lang="sr-Latn-R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sr-Latn-RS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400" dirty="0" err="1" smtClean="0"/>
              <a:t>Napisati</a:t>
            </a:r>
            <a:r>
              <a:rPr lang="en-US" sz="2400" dirty="0" smtClean="0"/>
              <a:t> </a:t>
            </a:r>
            <a:r>
              <a:rPr lang="en-US" sz="2400" dirty="0"/>
              <a:t>program </a:t>
            </a:r>
            <a:r>
              <a:rPr lang="en-US" sz="2400" dirty="0" err="1"/>
              <a:t>koji</a:t>
            </a:r>
            <a:r>
              <a:rPr lang="en-US" sz="2400" dirty="0"/>
              <a:t> </a:t>
            </a:r>
            <a:r>
              <a:rPr lang="en-US" sz="2400" dirty="0" err="1" smtClean="0"/>
              <a:t>pravi</a:t>
            </a:r>
            <a:r>
              <a:rPr lang="en-US" sz="2400" dirty="0" smtClean="0"/>
              <a:t> </a:t>
            </a:r>
            <a:r>
              <a:rPr lang="sr-Latn-RS" sz="2400" dirty="0" smtClean="0"/>
              <a:t>rečnik dana u sedmici sa rednim brojevima a potom stampa 3 poslednja dana u sedmici.</a:t>
            </a:r>
          </a:p>
          <a:p>
            <a:pPr marL="457200" lvl="1" indent="0">
              <a:buNone/>
            </a:pPr>
            <a:endParaRPr lang="sr-Latn-RS" sz="12800" dirty="0"/>
          </a:p>
          <a:p>
            <a:pPr lvl="1"/>
            <a:endParaRPr lang="sr-Latn-R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640825" y="2076349"/>
            <a:ext cx="7551175" cy="45237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2000" dirty="0"/>
              <a:t>sedmica={}</a:t>
            </a:r>
          </a:p>
          <a:p>
            <a:pPr marL="0" indent="0">
              <a:buNone/>
            </a:pPr>
            <a:r>
              <a:rPr lang="sr-Latn-RS" sz="2000" dirty="0"/>
              <a:t>for i in range(7):</a:t>
            </a:r>
          </a:p>
          <a:p>
            <a:pPr marL="0" indent="0">
              <a:buNone/>
            </a:pPr>
            <a:r>
              <a:rPr lang="sr-Latn-RS" sz="2000" dirty="0"/>
              <a:t>    sedmica[i+1]=input("Unesi redom dane u nedelji: ")</a:t>
            </a:r>
          </a:p>
          <a:p>
            <a:pPr marL="0" indent="0">
              <a:buNone/>
            </a:pPr>
            <a:r>
              <a:rPr lang="sr-Latn-RS" sz="2000" dirty="0"/>
              <a:t>print(sedmica)</a:t>
            </a:r>
          </a:p>
          <a:p>
            <a:pPr marL="0" indent="0">
              <a:buNone/>
            </a:pPr>
            <a:r>
              <a:rPr lang="sr-Latn-RS" sz="2000" dirty="0"/>
              <a:t>print("3 poslednja dana u sedmici su: ")</a:t>
            </a:r>
          </a:p>
          <a:p>
            <a:pPr marL="0" indent="0">
              <a:buNone/>
            </a:pPr>
            <a:r>
              <a:rPr lang="sr-Latn-RS" sz="2000" dirty="0"/>
              <a:t>for i in range(4,7):</a:t>
            </a:r>
          </a:p>
          <a:p>
            <a:pPr marL="0" indent="0">
              <a:buNone/>
            </a:pPr>
            <a:r>
              <a:rPr lang="sr-Latn-RS" sz="2000" dirty="0"/>
              <a:t>    print(sedmica[i])</a:t>
            </a:r>
          </a:p>
          <a:p>
            <a:pPr marL="0" indent="0">
              <a:buNone/>
            </a:pPr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56" y="0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8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sz="1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11. ČAS</a:t>
            </a:r>
            <a:endParaRPr lang="sr-Latn-R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B1A7-033A-4661-8A28-11D8498BB7CA}" type="datetime1">
              <a:rPr lang="en-US" smtClean="0"/>
              <a:t>11/7/2020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3</a:t>
            </a:fld>
            <a:endParaRPr lang="sr-Latn-RS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962" y="307325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41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45713" y="84614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Latn-R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 gradiva</a:t>
            </a:r>
            <a:endParaRPr lang="sr-Latn-R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33417519"/>
              </p:ext>
            </p:extLst>
          </p:nvPr>
        </p:nvGraphicFramePr>
        <p:xfrm>
          <a:off x="838200" y="1825625"/>
          <a:ext cx="5181600" cy="2987040"/>
        </p:xfrm>
        <a:graphic>
          <a:graphicData uri="http://schemas.openxmlformats.org/drawingml/2006/table">
            <a:tbl>
              <a:tblPr/>
              <a:tblGrid>
                <a:gridCol w="947493"/>
                <a:gridCol w="4234107"/>
              </a:tblGrid>
              <a:tr h="0"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sr-Latn-RS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sr-Latn-RS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sr-Latn-RS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sr-Latn-RS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sr-Latn-RS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838200" y="1983799"/>
            <a:ext cx="5181600" cy="4351338"/>
          </a:xfrm>
        </p:spPr>
        <p:txBody>
          <a:bodyPr>
            <a:normAutofit/>
          </a:bodyPr>
          <a:lstStyle/>
          <a:p>
            <a:r>
              <a:rPr lang="sr-Latn-RS" dirty="0"/>
              <a:t>1. instalacija Python-a, </a:t>
            </a:r>
          </a:p>
          <a:p>
            <a:r>
              <a:rPr lang="sr-Latn-RS" dirty="0"/>
              <a:t>2. interfejs IDLE, </a:t>
            </a:r>
          </a:p>
          <a:p>
            <a:r>
              <a:rPr lang="sr-Latn-RS" dirty="0"/>
              <a:t>3. tipovi promenljivih, </a:t>
            </a:r>
          </a:p>
          <a:p>
            <a:r>
              <a:rPr lang="sr-Latn-RS" dirty="0"/>
              <a:t>4. aritmetičke operacije, </a:t>
            </a:r>
          </a:p>
          <a:p>
            <a:r>
              <a:rPr lang="sr-Latn-RS" dirty="0"/>
              <a:t>5. rad sa stringovima</a:t>
            </a:r>
          </a:p>
          <a:p>
            <a:r>
              <a:rPr lang="sr-Latn-RS" dirty="0"/>
              <a:t>6. celi i realni brojevi i deljenje,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F09D-F988-4222-BFF3-E0F4E1D3F4D5}" type="datetime1">
              <a:rPr lang="en-US" smtClean="0"/>
              <a:t>11/7/2020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4</a:t>
            </a:fld>
            <a:endParaRPr lang="sr-Latn-R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46" y="114142"/>
            <a:ext cx="5190054" cy="1028702"/>
          </a:xfrm>
          <a:prstGeom prst="rect">
            <a:avLst/>
          </a:prstGeom>
        </p:spPr>
      </p:pic>
      <p:sp>
        <p:nvSpPr>
          <p:cNvPr id="11" name="Content Placeholder 9"/>
          <p:cNvSpPr txBox="1">
            <a:spLocks/>
          </p:cNvSpPr>
          <p:nvPr/>
        </p:nvSpPr>
        <p:spPr>
          <a:xfrm>
            <a:off x="5736716" y="2077754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dirty="0" smtClean="0"/>
              <a:t>7. grananje, </a:t>
            </a:r>
          </a:p>
          <a:p>
            <a:r>
              <a:rPr lang="sr-Latn-RS" dirty="0" smtClean="0"/>
              <a:t>8. petlj</a:t>
            </a:r>
            <a:r>
              <a:rPr lang="en-US" dirty="0" smtClean="0"/>
              <a:t>a</a:t>
            </a:r>
            <a:r>
              <a:rPr lang="sr-Latn-RS" dirty="0" smtClean="0"/>
              <a:t> FOR </a:t>
            </a:r>
          </a:p>
          <a:p>
            <a:r>
              <a:rPr lang="sr-Latn-RS" dirty="0" smtClean="0"/>
              <a:t>9. petlja WHILE, </a:t>
            </a:r>
          </a:p>
          <a:p>
            <a:r>
              <a:rPr lang="sr-Latn-RS" dirty="0" smtClean="0"/>
              <a:t>10.liste, </a:t>
            </a:r>
          </a:p>
          <a:p>
            <a:r>
              <a:rPr lang="sr-Latn-RS" dirty="0" smtClean="0"/>
              <a:t>11.rečnici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62166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7893"/>
            <a:ext cx="10495208" cy="40390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RS" dirty="0"/>
              <a:t>print(</a:t>
            </a:r>
            <a:r>
              <a:rPr lang="en-US" dirty="0"/>
              <a:t>“</a:t>
            </a:r>
            <a:r>
              <a:rPr lang="en-US" dirty="0" err="1"/>
              <a:t>Zdravo</a:t>
            </a:r>
            <a:r>
              <a:rPr lang="en-US" dirty="0"/>
              <a:t>”</a:t>
            </a:r>
            <a:r>
              <a:rPr lang="sr-Latn-RS" dirty="0" smtClean="0"/>
              <a:t>)</a:t>
            </a:r>
            <a:endParaRPr lang="en-US" dirty="0" smtClean="0"/>
          </a:p>
          <a:p>
            <a:pPr marL="0" indent="0">
              <a:buNone/>
            </a:pPr>
            <a:r>
              <a:rPr lang="sr-Latn-RS" dirty="0"/>
              <a:t>print(</a:t>
            </a:r>
            <a:r>
              <a:rPr lang="en-US" dirty="0"/>
              <a:t>“</a:t>
            </a:r>
            <a:r>
              <a:rPr lang="en-US" dirty="0" err="1"/>
              <a:t>Zdravo</a:t>
            </a:r>
            <a:r>
              <a:rPr lang="en-US" dirty="0"/>
              <a:t>”</a:t>
            </a:r>
            <a:r>
              <a:rPr lang="sr-Latn-RS" dirty="0" smtClean="0"/>
              <a:t>)</a:t>
            </a:r>
            <a:r>
              <a:rPr lang="sr-Latn-R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sr-Latn-RS" dirty="0" smtClean="0"/>
              <a:t>print</a:t>
            </a:r>
            <a:r>
              <a:rPr lang="sr-Latn-RS" dirty="0"/>
              <a:t>(</a:t>
            </a:r>
            <a:r>
              <a:rPr lang="en-US" dirty="0"/>
              <a:t>“</a:t>
            </a:r>
            <a:r>
              <a:rPr lang="en-US" dirty="0" err="1"/>
              <a:t>Zdravo</a:t>
            </a:r>
            <a:r>
              <a:rPr lang="en-US" dirty="0"/>
              <a:t>”</a:t>
            </a:r>
            <a:r>
              <a:rPr lang="sr-Latn-RS" dirty="0"/>
              <a:t>)</a:t>
            </a:r>
            <a:endParaRPr lang="it-IT" dirty="0" smtClean="0"/>
          </a:p>
          <a:p>
            <a:pPr marL="0" indent="0">
              <a:buNone/>
            </a:pPr>
            <a:r>
              <a:rPr lang="sr-Latn-RS" dirty="0"/>
              <a:t>print(</a:t>
            </a:r>
            <a:r>
              <a:rPr lang="en-US" dirty="0"/>
              <a:t>“</a:t>
            </a:r>
            <a:r>
              <a:rPr lang="en-US" dirty="0" err="1"/>
              <a:t>Zdravo</a:t>
            </a:r>
            <a:r>
              <a:rPr lang="en-US" dirty="0"/>
              <a:t>”</a:t>
            </a:r>
            <a:r>
              <a:rPr lang="sr-Latn-RS" dirty="0"/>
              <a:t>)</a:t>
            </a:r>
            <a:endParaRPr lang="it-IT" dirty="0"/>
          </a:p>
          <a:p>
            <a:pPr marL="0" indent="0">
              <a:buNone/>
            </a:pPr>
            <a:r>
              <a:rPr lang="sr-Latn-RS" dirty="0"/>
              <a:t>print(</a:t>
            </a:r>
            <a:r>
              <a:rPr lang="en-US" dirty="0"/>
              <a:t>“</a:t>
            </a:r>
            <a:r>
              <a:rPr lang="en-US" dirty="0" err="1"/>
              <a:t>Zdravo</a:t>
            </a:r>
            <a:r>
              <a:rPr lang="en-US" dirty="0"/>
              <a:t>”</a:t>
            </a:r>
            <a:r>
              <a:rPr lang="sr-Latn-RS" dirty="0" smtClean="0"/>
              <a:t>)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-----------------------------------------------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for </a:t>
            </a:r>
            <a:r>
              <a:rPr lang="it-IT" dirty="0"/>
              <a:t>i in range(5</a:t>
            </a:r>
            <a:r>
              <a:rPr lang="it-IT" dirty="0" smtClean="0"/>
              <a:t>):                                </a:t>
            </a:r>
            <a:r>
              <a:rPr lang="it-IT" dirty="0"/>
              <a:t># ponovi 5 puta</a:t>
            </a:r>
            <a:r>
              <a:rPr lang="it-IT" dirty="0" smtClean="0"/>
              <a:t>:</a:t>
            </a:r>
            <a:endParaRPr lang="sr-Latn-RS" dirty="0" smtClean="0"/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print(</a:t>
            </a:r>
            <a:r>
              <a:rPr lang="en-US" dirty="0" smtClean="0"/>
              <a:t>“</a:t>
            </a:r>
            <a:r>
              <a:rPr lang="en-US" dirty="0" err="1" smtClean="0"/>
              <a:t>Zdravo</a:t>
            </a:r>
            <a:r>
              <a:rPr lang="en-US" dirty="0" smtClean="0"/>
              <a:t>”</a:t>
            </a:r>
            <a:r>
              <a:rPr lang="sr-Latn-RS" dirty="0" smtClean="0"/>
              <a:t>)</a:t>
            </a:r>
            <a:endParaRPr lang="it-IT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78309"/>
            <a:ext cx="5190054" cy="1028702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 flipV="1">
            <a:off x="623302" y="1944710"/>
            <a:ext cx="2897746" cy="279471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32204" y="1793539"/>
            <a:ext cx="3479942" cy="28333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027044" y="1102937"/>
            <a:ext cx="46048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PETLJA</a:t>
            </a: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</a:t>
            </a:r>
            <a:endParaRPr lang="sr-Latn-R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824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RS" dirty="0" smtClean="0"/>
              <a:t> for </a:t>
            </a:r>
            <a:r>
              <a:rPr lang="sr-Latn-RS" dirty="0"/>
              <a:t>i in </a:t>
            </a:r>
            <a:r>
              <a:rPr lang="sr-Latn-RS" dirty="0" smtClean="0"/>
              <a:t>range(1,11,2):    #  1 je početna vrednost, </a:t>
            </a:r>
          </a:p>
          <a:p>
            <a:pPr marL="0" indent="0">
              <a:buNone/>
            </a:pPr>
            <a:r>
              <a:rPr lang="sr-Latn-RS" dirty="0"/>
              <a:t> </a:t>
            </a:r>
            <a:r>
              <a:rPr lang="sr-Latn-RS" dirty="0" smtClean="0"/>
              <a:t>	print(i</a:t>
            </a:r>
            <a:r>
              <a:rPr lang="sr-Latn-RS" dirty="0"/>
              <a:t>)</a:t>
            </a:r>
            <a:r>
              <a:rPr lang="sr-Latn-RS" dirty="0" smtClean="0"/>
              <a:t>                   # 11 je krajnja vrednost +1 </a:t>
            </a:r>
          </a:p>
          <a:p>
            <a:pPr marL="0" indent="0">
              <a:buNone/>
            </a:pPr>
            <a:r>
              <a:rPr lang="sr-Latn-RS" dirty="0"/>
              <a:t> </a:t>
            </a:r>
            <a:r>
              <a:rPr lang="sr-Latn-RS" dirty="0" smtClean="0"/>
              <a:t>                                          # 2 je korak u ponavljanju</a:t>
            </a:r>
            <a:endParaRPr lang="sr-Latn-RS" dirty="0"/>
          </a:p>
          <a:p>
            <a:pPr marL="0" indent="0">
              <a:buNone/>
            </a:pPr>
            <a:r>
              <a:rPr lang="sr-Latn-RS" dirty="0" smtClean="0"/>
              <a:t>1</a:t>
            </a:r>
          </a:p>
          <a:p>
            <a:pPr marL="0" indent="0">
              <a:buNone/>
            </a:pPr>
            <a:r>
              <a:rPr lang="sr-Latn-RS" dirty="0" smtClean="0"/>
              <a:t>3</a:t>
            </a:r>
          </a:p>
          <a:p>
            <a:pPr marL="0" indent="0">
              <a:buNone/>
            </a:pPr>
            <a:r>
              <a:rPr lang="sr-Latn-RS" dirty="0" smtClean="0"/>
              <a:t>5</a:t>
            </a:r>
          </a:p>
          <a:p>
            <a:pPr marL="0" indent="0">
              <a:buNone/>
            </a:pPr>
            <a:r>
              <a:rPr lang="sr-Latn-RS" dirty="0" smtClean="0"/>
              <a:t>7</a:t>
            </a:r>
          </a:p>
          <a:p>
            <a:pPr marL="0" indent="0">
              <a:buNone/>
            </a:pPr>
            <a:r>
              <a:rPr lang="sr-Latn-RS" dirty="0"/>
              <a:t>9</a:t>
            </a:r>
          </a:p>
          <a:p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91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</a:t>
            </a:r>
            <a:r>
              <a:rPr lang="sr-Latn-RS" dirty="0"/>
              <a:t>hile </a:t>
            </a:r>
            <a:r>
              <a:rPr lang="en-US" dirty="0"/>
              <a:t>[</a:t>
            </a:r>
            <a:r>
              <a:rPr lang="en-US" dirty="0" err="1"/>
              <a:t>uslov</a:t>
            </a:r>
            <a:r>
              <a:rPr lang="en-US" dirty="0"/>
              <a:t>]:</a:t>
            </a:r>
          </a:p>
          <a:p>
            <a:pPr marL="457200" lvl="1" indent="0">
              <a:buNone/>
            </a:pPr>
            <a:r>
              <a:rPr lang="sr-Latn-RS" dirty="0"/>
              <a:t>n</a:t>
            </a:r>
            <a:r>
              <a:rPr lang="en-US" dirty="0" err="1"/>
              <a:t>aredba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sr-Latn-RS" dirty="0"/>
              <a:t>(s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ispunjen</a:t>
            </a:r>
            <a:r>
              <a:rPr lang="en-US" dirty="0"/>
              <a:t> </a:t>
            </a:r>
            <a:r>
              <a:rPr lang="en-US" dirty="0" err="1"/>
              <a:t>uslov</a:t>
            </a:r>
            <a:r>
              <a:rPr lang="en-US" dirty="0"/>
              <a:t>, </a:t>
            </a:r>
            <a:r>
              <a:rPr lang="en-US" dirty="0" err="1"/>
              <a:t>petlja</a:t>
            </a:r>
            <a:r>
              <a:rPr lang="en-US" dirty="0"/>
              <a:t> </a:t>
            </a:r>
            <a:r>
              <a:rPr lang="sr-Latn-RS" dirty="0"/>
              <a:t>će ponavljati naredbu</a:t>
            </a:r>
            <a:r>
              <a:rPr lang="sr-Latn-RS" dirty="0" smtClean="0"/>
              <a:t>)</a:t>
            </a:r>
          </a:p>
          <a:p>
            <a:pPr marL="457200" lvl="1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en-US" dirty="0"/>
              <a:t>w</a:t>
            </a:r>
            <a:r>
              <a:rPr lang="sr-Latn-RS" dirty="0"/>
              <a:t>hile </a:t>
            </a:r>
            <a:r>
              <a:rPr lang="en-US" dirty="0"/>
              <a:t>[</a:t>
            </a:r>
            <a:r>
              <a:rPr lang="en-US" dirty="0" err="1"/>
              <a:t>uslov</a:t>
            </a:r>
            <a:r>
              <a:rPr lang="en-US" dirty="0"/>
              <a:t>]:</a:t>
            </a:r>
          </a:p>
          <a:p>
            <a:pPr marL="457200" lvl="1" indent="0">
              <a:buNone/>
            </a:pPr>
            <a:r>
              <a:rPr lang="sr-Latn-RS" dirty="0"/>
              <a:t>n</a:t>
            </a:r>
            <a:r>
              <a:rPr lang="en-US" dirty="0" err="1" smtClean="0"/>
              <a:t>aredba</a:t>
            </a:r>
            <a:r>
              <a:rPr lang="sr-Latn-RS" dirty="0" smtClean="0"/>
              <a:t> 1</a:t>
            </a:r>
          </a:p>
          <a:p>
            <a:pPr marL="457200" lvl="1" indent="0">
              <a:buNone/>
            </a:pPr>
            <a:r>
              <a:rPr lang="sr-Latn-RS" dirty="0"/>
              <a:t>n</a:t>
            </a:r>
            <a:r>
              <a:rPr lang="sr-Latn-RS" dirty="0" smtClean="0"/>
              <a:t>aredba 2</a:t>
            </a:r>
          </a:p>
          <a:p>
            <a:pPr marL="457200" lvl="1" indent="0">
              <a:buNone/>
            </a:pPr>
            <a:r>
              <a:rPr lang="sr-Latn-RS" dirty="0" smtClean="0"/>
              <a:t>.</a:t>
            </a:r>
          </a:p>
          <a:p>
            <a:pPr marL="457200" lvl="1" indent="0">
              <a:buNone/>
            </a:pPr>
            <a:r>
              <a:rPr lang="sr-Latn-RS" dirty="0" smtClean="0"/>
              <a:t>.</a:t>
            </a:r>
          </a:p>
          <a:p>
            <a:pPr marL="457200" lvl="1" indent="0">
              <a:buNone/>
            </a:pPr>
            <a:r>
              <a:rPr lang="sr-Latn-RS" dirty="0"/>
              <a:t>n</a:t>
            </a:r>
            <a:r>
              <a:rPr lang="sr-Latn-RS" dirty="0" smtClean="0"/>
              <a:t>aredba n</a:t>
            </a:r>
            <a:endParaRPr lang="en-US" dirty="0"/>
          </a:p>
          <a:p>
            <a:pPr marL="457200" lvl="1" indent="0">
              <a:buNone/>
            </a:pPr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7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RS" sz="10700" b="1" dirty="0" smtClean="0"/>
              <a:t>LISTE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b="1" dirty="0" err="1" smtClean="0"/>
              <a:t>neka_lista</a:t>
            </a:r>
            <a:r>
              <a:rPr lang="en-US" sz="4000" b="1" dirty="0" smtClean="0"/>
              <a:t>=[</a:t>
            </a:r>
            <a:r>
              <a:rPr lang="en-US" sz="4000" b="1" dirty="0" err="1" smtClean="0"/>
              <a:t>podatak1</a:t>
            </a:r>
            <a:r>
              <a:rPr lang="en-US" sz="4000" b="1" dirty="0" smtClean="0"/>
              <a:t>, </a:t>
            </a:r>
            <a:r>
              <a:rPr lang="en-US" sz="4000" b="1" dirty="0" err="1" smtClean="0"/>
              <a:t>podatak2</a:t>
            </a:r>
            <a:r>
              <a:rPr lang="en-US" sz="4000" b="1" dirty="0" smtClean="0"/>
              <a:t>,...,</a:t>
            </a:r>
            <a:r>
              <a:rPr lang="en-US" sz="4000" b="1" dirty="0" err="1" smtClean="0"/>
              <a:t>podatak</a:t>
            </a:r>
            <a:r>
              <a:rPr lang="sr-Latn-RS" sz="4000" b="1" dirty="0" smtClean="0"/>
              <a:t>5</a:t>
            </a:r>
            <a:r>
              <a:rPr lang="en-US" sz="4000" b="1" dirty="0" smtClean="0"/>
              <a:t>]</a:t>
            </a: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4000" b="1" dirty="0" smtClean="0"/>
              <a:t>                           </a:t>
            </a:r>
            <a:endParaRPr lang="sr-Latn-RS" sz="4000" b="1" dirty="0" smtClean="0"/>
          </a:p>
          <a:p>
            <a:pPr marL="0" indent="0">
              <a:buNone/>
            </a:pPr>
            <a:r>
              <a:rPr lang="sr-Latn-RS" sz="4000" b="1" dirty="0"/>
              <a:t> </a:t>
            </a:r>
            <a:r>
              <a:rPr lang="sr-Latn-RS" sz="4000" b="1" dirty="0" smtClean="0"/>
              <a:t>                             </a:t>
            </a:r>
            <a:r>
              <a:rPr lang="en-US" sz="4000" b="1" dirty="0" smtClean="0"/>
              <a:t>0                 </a:t>
            </a:r>
            <a:r>
              <a:rPr lang="sr-Latn-RS" sz="4000" b="1" dirty="0" smtClean="0"/>
              <a:t> </a:t>
            </a:r>
            <a:r>
              <a:rPr lang="en-US" sz="4000" b="1" dirty="0" smtClean="0"/>
              <a:t>1                    </a:t>
            </a:r>
            <a:r>
              <a:rPr lang="sr-Latn-RS" sz="4000" b="1" dirty="0" smtClean="0"/>
              <a:t>4</a:t>
            </a:r>
            <a:endParaRPr lang="sr-Latn-RS" sz="40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/>
              <a:t>11/7/2020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8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0166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RS" sz="10700" b="1" dirty="0" smtClean="0"/>
              <a:t>LISTE</a:t>
            </a:r>
            <a:endParaRPr lang="sr-Latn-RS" b="1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938" y="1825625"/>
            <a:ext cx="3920124" cy="4351338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/>
              <a:t>11/7/2020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9</a:t>
            </a:fld>
            <a:endParaRPr lang="sr-Latn-RS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86377"/>
            <a:ext cx="4062528" cy="3429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73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4574</TotalTime>
  <Words>1125</Words>
  <Application>Microsoft Office PowerPoint</Application>
  <PresentationFormat>Widescreen</PresentationFormat>
  <Paragraphs>251</Paragraphs>
  <Slides>24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        Besplatan kurs Python-a za učenike Novog Pazara, Raške, Sjenice i Tutina  </vt:lpstr>
      <vt:lpstr>Sva pitanja na mail: sejonp2708@gmail.com</vt:lpstr>
      <vt:lpstr>11. ČAS</vt:lpstr>
      <vt:lpstr>Plan gradiva</vt:lpstr>
      <vt:lpstr>PowerPoint Presentation</vt:lpstr>
      <vt:lpstr>PowerPoint Presentation</vt:lpstr>
      <vt:lpstr>PowerPoint Presentation</vt:lpstr>
      <vt:lpstr>LISTE</vt:lpstr>
      <vt:lpstr>LISTE</vt:lpstr>
      <vt:lpstr>LISTE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REČNICI - dict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Sejo</dc:creator>
  <cp:lastModifiedBy>Sejo</cp:lastModifiedBy>
  <cp:revision>181</cp:revision>
  <dcterms:created xsi:type="dcterms:W3CDTF">2020-10-01T11:25:08Z</dcterms:created>
  <dcterms:modified xsi:type="dcterms:W3CDTF">2020-11-07T20:07:34Z</dcterms:modified>
</cp:coreProperties>
</file>