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2" r:id="rId3"/>
    <p:sldId id="257" r:id="rId4"/>
    <p:sldId id="282" r:id="rId5"/>
    <p:sldId id="277" r:id="rId6"/>
    <p:sldId id="275" r:id="rId7"/>
    <p:sldId id="280" r:id="rId8"/>
    <p:sldId id="279" r:id="rId9"/>
    <p:sldId id="287" r:id="rId10"/>
    <p:sldId id="274" r:id="rId11"/>
    <p:sldId id="283" r:id="rId12"/>
    <p:sldId id="276" r:id="rId13"/>
    <p:sldId id="278" r:id="rId14"/>
    <p:sldId id="284" r:id="rId15"/>
    <p:sldId id="286" r:id="rId16"/>
    <p:sldId id="288" r:id="rId17"/>
    <p:sldId id="285" r:id="rId18"/>
    <p:sldId id="289" r:id="rId1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FB2054-33CB-4010-892A-20E1E65F648F}" type="datetimeFigureOut">
              <a:rPr lang="sr-Latn-RS" smtClean="0"/>
              <a:t>17.10.2020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A593C6-50C4-48D5-AE4B-03FE1E292A7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540656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593C6-50C4-48D5-AE4B-03FE1E292A71}" type="slidenum">
              <a:rPr lang="sr-Latn-RS" smtClean="0"/>
              <a:t>1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24546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593C6-50C4-48D5-AE4B-03FE1E292A71}" type="slidenum">
              <a:rPr lang="sr-Latn-RS" smtClean="0"/>
              <a:t>3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155644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2AF62-2538-4B7E-BF87-4940F64F9409}" type="datetime1">
              <a:rPr lang="en-US" smtClean="0"/>
              <a:t>10/17/2020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03046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5C462-96BB-4723-93AF-AB3096E23C0C}" type="datetime1">
              <a:rPr lang="en-US" smtClean="0"/>
              <a:t>10/17/2020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840152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E7088-F815-4563-8155-1E896761D311}" type="datetime1">
              <a:rPr lang="en-US" smtClean="0"/>
              <a:t>10/17/2020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696150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D4EF-6D69-4CD4-830D-A5C2040047FE}" type="datetime1">
              <a:rPr lang="en-US" smtClean="0"/>
              <a:t>10/17/2020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95159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2D8BF-F368-4A0D-AD3F-6C50AFA7193F}" type="datetime1">
              <a:rPr lang="en-US" smtClean="0"/>
              <a:t>10/17/2020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996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CCC0-4190-477F-B3E0-98AB9F25FBE6}" type="datetime1">
              <a:rPr lang="en-US" smtClean="0"/>
              <a:t>10/17/2020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035661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A67AD-D2A6-4F3D-848C-9BD8EEDAA199}" type="datetime1">
              <a:rPr lang="en-US" smtClean="0"/>
              <a:t>10/17/2020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768758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9FF31-B9F0-48CD-B33F-393824C12503}" type="datetime1">
              <a:rPr lang="en-US" smtClean="0"/>
              <a:t>10/17/2020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136375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894C-DBAF-4B11-B5EB-14366B4581A1}" type="datetime1">
              <a:rPr lang="en-US" smtClean="0"/>
              <a:t>10/17/2020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92033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3A359-18AA-4A38-865D-F03EEEB77BE8}" type="datetime1">
              <a:rPr lang="en-US" smtClean="0"/>
              <a:t>10/17/2020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865485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B34E-B395-49BF-A533-74B5A7DF9BBC}" type="datetime1">
              <a:rPr lang="en-US" smtClean="0"/>
              <a:t>10/17/2020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60247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2ABD8-3D66-4B73-901C-35E5A671CD90}" type="datetime1">
              <a:rPr lang="en-US" smtClean="0"/>
              <a:t>10/17/2020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938630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6420" y="5345112"/>
            <a:ext cx="9144000" cy="2387600"/>
          </a:xfrm>
        </p:spPr>
        <p:txBody>
          <a:bodyPr>
            <a:noAutofit/>
          </a:bodyPr>
          <a:lstStyle/>
          <a:p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Besplatan </a:t>
            </a:r>
            <a:r>
              <a:rPr lang="sr-Latn-R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kurs </a:t>
            </a:r>
            <a:r>
              <a:rPr lang="sr-Latn-R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Python-a </a:t>
            </a:r>
            <a:r>
              <a:rPr lang="sr-Latn-R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</a:t>
            </a:r>
            <a:r>
              <a:rPr lang="sr-Latn-R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učenike Novog Pazara, Raške, Sjenice i Tutina</a:t>
            </a:r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r-Latn-R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0493A-52AC-40FC-9246-7810EC66F87C}" type="datetime1">
              <a:rPr lang="en-US" smtClean="0"/>
              <a:t>10/17/2020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1</a:t>
            </a:fld>
            <a:endParaRPr lang="sr-Latn-R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14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endParaRPr lang="en-US" sz="18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8" name="TextShape 2"/>
          <p:cNvSpPr txBox="1"/>
          <p:nvPr/>
        </p:nvSpPr>
        <p:spPr>
          <a:xfrm>
            <a:off x="838080" y="1825560"/>
            <a:ext cx="10515240" cy="40266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457560" indent="-45720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sr-Latn-RS" sz="2800" b="1" dirty="0" smtClean="0"/>
              <a:t>Zadatak </a:t>
            </a:r>
            <a:r>
              <a:rPr lang="sr-Latn-RS" sz="2800" b="1" dirty="0"/>
              <a:t>br. </a:t>
            </a:r>
            <a:r>
              <a:rPr lang="sr-Latn-RS" sz="2800" b="1" dirty="0" smtClean="0"/>
              <a:t>1</a:t>
            </a:r>
            <a:endParaRPr lang="sr-Latn-RS" sz="2800" b="1" dirty="0"/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sr-Latn-RS" sz="2800" b="0" strike="noStrike" spc="-1" dirty="0" smtClean="0">
                <a:solidFill>
                  <a:srgbClr val="FFFFFF"/>
                </a:solidFill>
                <a:latin typeface="Calibri"/>
              </a:rPr>
              <a:t>tak </a:t>
            </a:r>
            <a:r>
              <a:rPr lang="sr-Latn-RS" sz="2400" b="0" strike="noStrike" spc="-1" dirty="0" smtClean="0">
                <a:latin typeface="Calibri"/>
              </a:rPr>
              <a:t>Napisati program koji će tražiti od korisnika da unese svoje ime i prezime (podatke smestiti u dve posebne promenljive). Napraviti novu promenljivu koja će spojiti ime i prezime. Prikazati spojeno ime i prezime, dužinu ime</a:t>
            </a:r>
            <a:r>
              <a:rPr lang="en-US" sz="2400" b="0" strike="noStrike" spc="-1" dirty="0" err="1" smtClean="0">
                <a:latin typeface="Calibri"/>
              </a:rPr>
              <a:t>na</a:t>
            </a:r>
            <a:r>
              <a:rPr lang="sr-Latn-RS" sz="2400" b="0" strike="noStrike" spc="-1" dirty="0" smtClean="0">
                <a:latin typeface="Calibri"/>
              </a:rPr>
              <a:t> i dužinu prezimena.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endParaRPr lang="sr-Latn-RS" sz="2400" spc="-1" dirty="0"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sr-Latn-RS" sz="4400" b="1" spc="-1" dirty="0">
                <a:latin typeface="Calibri"/>
              </a:rPr>
              <a:t>l</a:t>
            </a:r>
            <a:r>
              <a:rPr lang="sr-Latn-RS" sz="4400" b="1" strike="noStrike" spc="-1" dirty="0" smtClean="0">
                <a:latin typeface="Calibri"/>
              </a:rPr>
              <a:t>en()</a:t>
            </a:r>
            <a:endParaRPr lang="en-US" sz="4400" b="1" strike="noStrike" spc="-1" dirty="0">
              <a:latin typeface="Calibri"/>
            </a:endParaRPr>
          </a:p>
        </p:txBody>
      </p:sp>
      <p:pic>
        <p:nvPicPr>
          <p:cNvPr id="89" name="Picture 4"/>
          <p:cNvPicPr/>
          <p:nvPr/>
        </p:nvPicPr>
        <p:blipFill>
          <a:blip r:embed="rId2"/>
          <a:stretch/>
        </p:blipFill>
        <p:spPr>
          <a:xfrm>
            <a:off x="332280" y="435960"/>
            <a:ext cx="5189760" cy="1028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3809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endParaRPr lang="en-US" sz="18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8" name="TextShape 2"/>
          <p:cNvSpPr txBox="1"/>
          <p:nvPr/>
        </p:nvSpPr>
        <p:spPr>
          <a:xfrm>
            <a:off x="838080" y="1825560"/>
            <a:ext cx="10515240" cy="40266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70000" lnSpcReduction="20000"/>
          </a:bodyPr>
          <a:lstStyle/>
          <a:p>
            <a:pPr marL="457560" indent="-45720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r>
              <a:rPr lang="sr-Latn-RS" sz="4000" b="1" dirty="0" smtClean="0"/>
              <a:t>Zadatak </a:t>
            </a:r>
            <a:r>
              <a:rPr lang="sr-Latn-RS" sz="4000" b="1" dirty="0"/>
              <a:t>br. </a:t>
            </a:r>
            <a:r>
              <a:rPr lang="sr-Latn-RS" sz="4000" b="1" dirty="0" smtClean="0"/>
              <a:t>2</a:t>
            </a:r>
            <a:endParaRPr lang="en-US" sz="4000" b="1" dirty="0" smtClean="0"/>
          </a:p>
          <a:p>
            <a:pPr marL="457560" indent="-45720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endParaRPr lang="sr-Latn-RS" sz="2800" dirty="0"/>
          </a:p>
          <a:p>
            <a:pPr lvl="0"/>
            <a:r>
              <a:rPr lang="en-US" sz="2800" dirty="0" err="1"/>
              <a:t>Napraviti</a:t>
            </a:r>
            <a:r>
              <a:rPr lang="en-US" sz="2800" dirty="0"/>
              <a:t> </a:t>
            </a:r>
            <a:r>
              <a:rPr lang="en-US" sz="2800" dirty="0" err="1"/>
              <a:t>promenljivu</a:t>
            </a:r>
            <a:r>
              <a:rPr lang="en-US" sz="2800" dirty="0"/>
              <a:t> </a:t>
            </a:r>
            <a:r>
              <a:rPr lang="en-US" sz="2800" i="1" dirty="0" err="1"/>
              <a:t>adresa</a:t>
            </a:r>
            <a:r>
              <a:rPr lang="en-US" sz="2800" dirty="0"/>
              <a:t>, </a:t>
            </a:r>
            <a:r>
              <a:rPr lang="en-US" sz="2800" dirty="0" err="1"/>
              <a:t>dodeliti</a:t>
            </a:r>
            <a:r>
              <a:rPr lang="en-US" sz="2800" dirty="0"/>
              <a:t> </a:t>
            </a:r>
            <a:r>
              <a:rPr lang="en-US" sz="2800" dirty="0" err="1"/>
              <a:t>joj</a:t>
            </a:r>
            <a:r>
              <a:rPr lang="en-US" sz="2800" dirty="0"/>
              <a:t> </a:t>
            </a:r>
            <a:r>
              <a:rPr lang="en-US" sz="2800" dirty="0" err="1"/>
              <a:t>vrednost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ispisati</a:t>
            </a:r>
            <a:r>
              <a:rPr lang="en-US" sz="2800" dirty="0"/>
              <a:t> </a:t>
            </a:r>
            <a:r>
              <a:rPr lang="en-US" sz="2800" dirty="0" err="1"/>
              <a:t>tu</a:t>
            </a:r>
            <a:r>
              <a:rPr lang="en-US" sz="2800" dirty="0"/>
              <a:t> </a:t>
            </a:r>
            <a:r>
              <a:rPr lang="en-US" sz="2800" dirty="0" err="1"/>
              <a:t>vrednost</a:t>
            </a:r>
            <a:r>
              <a:rPr lang="en-US" sz="2800" dirty="0" smtClean="0"/>
              <a:t>.</a:t>
            </a:r>
          </a:p>
          <a:p>
            <a:pPr lvl="0"/>
            <a:r>
              <a:rPr lang="en-US" sz="2800" dirty="0" err="1" smtClean="0"/>
              <a:t>Potom</a:t>
            </a:r>
            <a:r>
              <a:rPr lang="en-US" sz="2800" dirty="0" smtClean="0"/>
              <a:t> </a:t>
            </a:r>
            <a:r>
              <a:rPr lang="en-US" sz="2800" dirty="0" err="1" smtClean="0"/>
              <a:t>pretvoriti</a:t>
            </a:r>
            <a:r>
              <a:rPr lang="en-US" sz="2800" dirty="0" smtClean="0"/>
              <a:t> string u mala </a:t>
            </a:r>
            <a:r>
              <a:rPr lang="sr-Latn-RS" sz="2800" dirty="0" smtClean="0"/>
              <a:t>i</a:t>
            </a:r>
            <a:r>
              <a:rPr lang="en-US" sz="2800" dirty="0" smtClean="0"/>
              <a:t>I</a:t>
            </a:r>
            <a:r>
              <a:rPr lang="sr-Latn-RS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velika</a:t>
            </a:r>
            <a:r>
              <a:rPr lang="en-US" sz="2800" dirty="0" smtClean="0"/>
              <a:t> </a:t>
            </a:r>
            <a:r>
              <a:rPr lang="en-US" sz="2800" dirty="0" err="1" smtClean="0"/>
              <a:t>slova</a:t>
            </a:r>
            <a:endParaRPr lang="en-US" sz="2800" dirty="0" smtClean="0"/>
          </a:p>
          <a:p>
            <a:pPr lvl="0"/>
            <a:endParaRPr lang="en-US" sz="2800" dirty="0"/>
          </a:p>
          <a:p>
            <a:endParaRPr lang="sr-Latn-RS" sz="2800" dirty="0" smtClean="0"/>
          </a:p>
          <a:p>
            <a:r>
              <a:rPr lang="sr-Latn-RS" sz="2800" dirty="0" smtClean="0"/>
              <a:t>PRIMER:</a:t>
            </a:r>
            <a:endParaRPr lang="sr-Latn-RS" sz="2800" dirty="0"/>
          </a:p>
          <a:p>
            <a:r>
              <a:rPr lang="en-US" sz="2800" dirty="0" smtClean="0"/>
              <a:t>a </a:t>
            </a:r>
            <a:r>
              <a:rPr lang="en-US" sz="2800" dirty="0"/>
              <a:t>= "Hello, World!"</a:t>
            </a:r>
            <a:br>
              <a:rPr lang="en-US" sz="2800" dirty="0"/>
            </a:br>
            <a:r>
              <a:rPr lang="en-US" sz="2800" dirty="0"/>
              <a:t>print(</a:t>
            </a:r>
            <a:r>
              <a:rPr lang="en-US" sz="2800" dirty="0" err="1"/>
              <a:t>a.lower</a:t>
            </a:r>
            <a:r>
              <a:rPr lang="en-US" sz="2800" dirty="0" smtClean="0"/>
              <a:t>())</a:t>
            </a:r>
          </a:p>
          <a:p>
            <a:endParaRPr lang="en-US" sz="2800" dirty="0"/>
          </a:p>
          <a:p>
            <a:r>
              <a:rPr lang="en-US" sz="2800" dirty="0"/>
              <a:t>print(</a:t>
            </a:r>
            <a:r>
              <a:rPr lang="en-US" sz="2800" dirty="0" err="1"/>
              <a:t>adresa.lower</a:t>
            </a:r>
            <a:r>
              <a:rPr lang="en-US" sz="2800" dirty="0"/>
              <a:t>())</a:t>
            </a:r>
          </a:p>
          <a:p>
            <a:r>
              <a:rPr lang="en-US" sz="2800" dirty="0"/>
              <a:t>print(</a:t>
            </a:r>
            <a:r>
              <a:rPr lang="en-US" sz="2800" dirty="0" err="1"/>
              <a:t>adresa.upper</a:t>
            </a:r>
            <a:r>
              <a:rPr lang="en-US" sz="2800" dirty="0"/>
              <a:t>())</a:t>
            </a:r>
          </a:p>
          <a:p>
            <a:endParaRPr lang="en-US" sz="2800" dirty="0"/>
          </a:p>
          <a:p>
            <a:r>
              <a:rPr lang="en-US" sz="2800" dirty="0"/>
              <a:t/>
            </a:r>
            <a:br>
              <a:rPr lang="en-US" sz="2800" dirty="0"/>
            </a:br>
            <a:endParaRPr lang="sr-Latn-RS" sz="2800" dirty="0"/>
          </a:p>
        </p:txBody>
      </p:sp>
      <p:pic>
        <p:nvPicPr>
          <p:cNvPr id="89" name="Picture 4"/>
          <p:cNvPicPr/>
          <p:nvPr/>
        </p:nvPicPr>
        <p:blipFill>
          <a:blip r:embed="rId2"/>
          <a:stretch/>
        </p:blipFill>
        <p:spPr>
          <a:xfrm>
            <a:off x="332280" y="435960"/>
            <a:ext cx="5189760" cy="1028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80197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endParaRPr lang="en-US" sz="18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0" name="TextShape 2"/>
          <p:cNvSpPr txBox="1"/>
          <p:nvPr/>
        </p:nvSpPr>
        <p:spPr>
          <a:xfrm>
            <a:off x="838080" y="184842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 lnSpcReduction="10000"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sr-Latn-RS" sz="2800" b="0" strike="noStrike" spc="-1" dirty="0">
                <a:latin typeface="Calibri"/>
              </a:rPr>
              <a:t>Zadatak br. </a:t>
            </a:r>
            <a:r>
              <a:rPr lang="sr-Latn-RS" sz="2800" b="0" strike="noStrike" spc="-1" dirty="0" smtClean="0">
                <a:latin typeface="Calibri"/>
              </a:rPr>
              <a:t>3</a:t>
            </a:r>
            <a:endParaRPr lang="en-US" sz="2800" b="0" strike="noStrike" spc="-1" dirty="0">
              <a:latin typeface="Calibri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sr-Latn-RS" sz="2400" b="0" strike="noStrike" spc="-1" dirty="0">
                <a:latin typeface="Calibri"/>
              </a:rPr>
              <a:t>Napisati program koji traži od korisnika da unese dan, mesec i godinu rođenja. Prikazati unete podatke spojeno i gramatički ispravno</a:t>
            </a:r>
            <a:r>
              <a:rPr lang="sr-Latn-RS" sz="2400" b="0" strike="noStrike" spc="-1" dirty="0" smtClean="0">
                <a:latin typeface="Calibri"/>
              </a:rPr>
              <a:t>.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endParaRPr lang="sr-Latn-RS" sz="2400" spc="-1" dirty="0">
              <a:latin typeface="Calibri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endParaRPr lang="sr-Latn-RS" sz="2400" b="0" strike="noStrike" spc="-1" dirty="0" smtClean="0">
              <a:latin typeface="Calibri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sr-Latn-RS" sz="4400" b="1" spc="-1" dirty="0">
                <a:latin typeface="Calibri"/>
              </a:rPr>
              <a:t>s</a:t>
            </a:r>
            <a:r>
              <a:rPr lang="sr-Latn-RS" sz="4400" b="1" spc="-1" dirty="0" smtClean="0">
                <a:latin typeface="Calibri"/>
              </a:rPr>
              <a:t>trip()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sr-Latn-RS" altLang="sr-Latn-RS" sz="2100" dirty="0">
                <a:solidFill>
                  <a:srgbClr val="000000"/>
                </a:solidFill>
                <a:latin typeface="Verdana" panose="020B0604030504040204" pitchFamily="34" charset="0"/>
              </a:rPr>
              <a:t>The </a:t>
            </a:r>
            <a:r>
              <a:rPr lang="sr-Latn-RS" altLang="sr-Latn-RS" sz="2100" dirty="0">
                <a:solidFill>
                  <a:srgbClr val="DC143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strip()</a:t>
            </a:r>
            <a:r>
              <a:rPr lang="sr-Latn-RS" altLang="sr-Latn-RS" sz="2100" dirty="0">
                <a:solidFill>
                  <a:srgbClr val="000000"/>
                </a:solidFill>
                <a:latin typeface="Verdana" panose="020B0604030504040204" pitchFamily="34" charset="0"/>
              </a:rPr>
              <a:t> method removes any whitespace from the beginning or the end:</a:t>
            </a:r>
            <a:endParaRPr lang="sr-Latn-RS" altLang="sr-Latn-RS" sz="2100" dirty="0"/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sr-Latn-RS" sz="4400" b="1" spc="-1" dirty="0" smtClean="0">
                <a:latin typeface="Calibri"/>
              </a:rPr>
              <a:t>l</a:t>
            </a:r>
            <a:r>
              <a:rPr lang="sr-Latn-RS" sz="4400" b="1" strike="noStrike" spc="-1" dirty="0" smtClean="0">
                <a:latin typeface="Calibri"/>
              </a:rPr>
              <a:t>strip()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sr-Latn-RS" sz="4400" b="1" spc="-1" dirty="0">
                <a:latin typeface="Calibri"/>
              </a:rPr>
              <a:t>r</a:t>
            </a:r>
            <a:r>
              <a:rPr lang="sr-Latn-RS" sz="4400" b="1" spc="-1" dirty="0" smtClean="0">
                <a:latin typeface="Calibri"/>
              </a:rPr>
              <a:t>strip()</a:t>
            </a:r>
            <a:endParaRPr lang="en-US" sz="4400" b="1" strike="noStrike" spc="-1" dirty="0">
              <a:latin typeface="Calibri"/>
            </a:endParaRPr>
          </a:p>
        </p:txBody>
      </p:sp>
      <p:pic>
        <p:nvPicPr>
          <p:cNvPr id="101" name="Picture 4"/>
          <p:cNvPicPr/>
          <p:nvPr/>
        </p:nvPicPr>
        <p:blipFill>
          <a:blip r:embed="rId2"/>
          <a:stretch/>
        </p:blipFill>
        <p:spPr>
          <a:xfrm>
            <a:off x="332280" y="435960"/>
            <a:ext cx="5189760" cy="1028520"/>
          </a:xfrm>
          <a:prstGeom prst="rect">
            <a:avLst/>
          </a:prstGeom>
          <a:ln>
            <a:noFill/>
          </a:ln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57835"/>
            <a:ext cx="184731" cy="646331"/>
          </a:xfrm>
          <a:prstGeom prst="rect">
            <a:avLst/>
          </a:prstGeom>
          <a:solidFill>
            <a:srgbClr val="F1F1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sr-Latn-RS" altLang="sr-Latn-R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449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endParaRPr lang="en-US" sz="18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0" name="TextShape 2"/>
          <p:cNvSpPr txBox="1"/>
          <p:nvPr/>
        </p:nvSpPr>
        <p:spPr>
          <a:xfrm>
            <a:off x="838080" y="184842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sr-Latn-RS" sz="2800" b="0" strike="noStrike" spc="-1" dirty="0">
                <a:latin typeface="Calibri"/>
              </a:rPr>
              <a:t>Zadatak br. </a:t>
            </a:r>
            <a:r>
              <a:rPr lang="sr-Latn-RS" sz="2800" b="0" strike="noStrike" spc="-1" dirty="0" smtClean="0">
                <a:latin typeface="Calibri"/>
              </a:rPr>
              <a:t>4</a:t>
            </a:r>
            <a:endParaRPr lang="en-US" sz="2800" b="0" strike="noStrike" spc="-1" dirty="0">
              <a:latin typeface="Calibri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sr-Latn-RS" sz="2400" b="0" strike="noStrike" spc="-1" dirty="0">
                <a:latin typeface="Calibri"/>
              </a:rPr>
              <a:t>Napisati program koji traži od korisnika da unese dan, mesec i godinu rođenja. Prikazati unete podatke spojeno i gramatički ispravno</a:t>
            </a:r>
            <a:r>
              <a:rPr lang="sr-Latn-RS" sz="2400" b="0" strike="noStrike" spc="-1" dirty="0" smtClean="0">
                <a:latin typeface="Calibri"/>
              </a:rPr>
              <a:t>. </a:t>
            </a:r>
            <a:r>
              <a:rPr lang="en-US" sz="2400" b="0" strike="noStrike" spc="-1" dirty="0" err="1" smtClean="0">
                <a:latin typeface="Calibri"/>
              </a:rPr>
              <a:t>Izra</a:t>
            </a:r>
            <a:r>
              <a:rPr lang="sr-Latn-RS" sz="2400" b="0" strike="noStrike" spc="-1" dirty="0" smtClean="0">
                <a:latin typeface="Calibri"/>
              </a:rPr>
              <a:t>čunati zbir vrednosti brojeva koji su dati za dan mesec i godinu rođenja.</a:t>
            </a:r>
            <a:endParaRPr lang="en-US" sz="2400" b="0" strike="noStrike" spc="-1" dirty="0">
              <a:latin typeface="Calibri"/>
            </a:endParaRPr>
          </a:p>
        </p:txBody>
      </p:sp>
      <p:pic>
        <p:nvPicPr>
          <p:cNvPr id="101" name="Picture 4"/>
          <p:cNvPicPr/>
          <p:nvPr/>
        </p:nvPicPr>
        <p:blipFill>
          <a:blip r:embed="rId2"/>
          <a:stretch/>
        </p:blipFill>
        <p:spPr>
          <a:xfrm>
            <a:off x="332280" y="435960"/>
            <a:ext cx="5189760" cy="1028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4643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endParaRPr lang="en-US" sz="18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3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 lnSpcReduction="10000"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sr-Latn-RS" sz="2800" b="0" strike="noStrike" spc="-1" dirty="0" smtClean="0">
                <a:solidFill>
                  <a:srgbClr val="FFFFFF"/>
                </a:solidFill>
                <a:latin typeface="Calibri"/>
              </a:rPr>
              <a:t>Za</a:t>
            </a:r>
            <a:r>
              <a:rPr lang="sr-Latn-RS" sz="2800" spc="-1" dirty="0"/>
              <a:t>Zadatak br. </a:t>
            </a:r>
            <a:r>
              <a:rPr lang="sr-Latn-RS" sz="2800" spc="-1" dirty="0" smtClean="0"/>
              <a:t>5</a:t>
            </a:r>
            <a:endParaRPr lang="en-US" sz="2800" spc="-1" dirty="0"/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sr-Latn-RS" sz="2800" b="0" strike="noStrike" spc="-1" dirty="0" smtClean="0">
                <a:solidFill>
                  <a:srgbClr val="FFFFFF"/>
                </a:solidFill>
                <a:latin typeface="Calibri"/>
              </a:rPr>
              <a:t>datak </a:t>
            </a:r>
            <a:r>
              <a:rPr lang="sr-Latn-RS" sz="2800" b="0" strike="noStrike" spc="-1" dirty="0">
                <a:solidFill>
                  <a:srgbClr val="FFFFFF"/>
                </a:solidFill>
                <a:latin typeface="Calibri"/>
              </a:rPr>
              <a:t>br. 5</a:t>
            </a:r>
            <a:endParaRPr lang="en-US" sz="2800" b="0" strike="noStrike" spc="-1" dirty="0">
              <a:solidFill>
                <a:srgbClr val="FFFFFF"/>
              </a:solidFill>
              <a:latin typeface="Calibri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sr-Latn-RS" sz="2400" b="0" strike="noStrike" spc="-1" dirty="0">
                <a:latin typeface="Calibri"/>
              </a:rPr>
              <a:t>Napisati program koji traži od korisnika da unese mesto u kojem živi. Prikazati prvo slovo, poslednje slovo i zajedno drugo i treće slovo grada i proveriti da li je početno slovo unetog naziva veliko ili malo</a:t>
            </a:r>
            <a:r>
              <a:rPr lang="sr-Latn-RS" sz="2400" b="0" strike="noStrike" spc="-1" dirty="0" smtClean="0">
                <a:latin typeface="Calibri"/>
              </a:rPr>
              <a:t>.</a:t>
            </a:r>
            <a:endParaRPr lang="en-US" sz="2400" b="0" strike="noStrike" spc="-1" dirty="0" smtClean="0">
              <a:latin typeface="Calibri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endParaRPr lang="sr-Latn-RS" sz="2400" b="0" strike="noStrike" spc="-1" dirty="0" smtClean="0">
              <a:latin typeface="Calibri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sr-Latn-RS" sz="2400" spc="-1" dirty="0" smtClean="0">
                <a:latin typeface="Calibri"/>
              </a:rPr>
              <a:t>ime_promenljive</a:t>
            </a:r>
            <a:r>
              <a:rPr lang="en-US" sz="2400" spc="-1" dirty="0" smtClean="0">
                <a:latin typeface="Calibri"/>
              </a:rPr>
              <a:t>[0</a:t>
            </a:r>
            <a:r>
              <a:rPr lang="en-US" sz="2400" spc="-1" dirty="0" smtClean="0">
                <a:latin typeface="Calibri"/>
              </a:rPr>
              <a:t>]</a:t>
            </a:r>
            <a:r>
              <a:rPr lang="sr-Latn-RS" sz="2400" spc="-1" dirty="0" smtClean="0">
                <a:latin typeface="Calibri"/>
              </a:rPr>
              <a:t>      </a:t>
            </a:r>
            <a:r>
              <a:rPr lang="en-US" sz="2400" spc="-1" dirty="0" smtClean="0">
                <a:latin typeface="Calibri"/>
              </a:rPr>
              <a:t>[]    {}  ()</a:t>
            </a:r>
            <a:endParaRPr lang="en-US" sz="2400" spc="-1" dirty="0" smtClean="0">
              <a:latin typeface="Calibri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sr-Latn-RS" sz="2400" spc="-1" dirty="0" smtClean="0"/>
              <a:t>ime_promenljive</a:t>
            </a:r>
            <a:r>
              <a:rPr lang="en-US" sz="2400" spc="-1" dirty="0" smtClean="0"/>
              <a:t>[1</a:t>
            </a:r>
            <a:r>
              <a:rPr lang="en-US" sz="2400" spc="-1" dirty="0" smtClean="0"/>
              <a:t>]</a:t>
            </a:r>
            <a:endParaRPr lang="sr-Latn-RS" sz="2400" spc="-1" dirty="0" smtClean="0"/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sr-Latn-RS" sz="2400" b="0" strike="noStrike" spc="-1" dirty="0" smtClean="0">
                <a:latin typeface="Calibri"/>
              </a:rPr>
              <a:t>S  j e n  i c a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sr-Latn-RS" sz="2400" spc="-1" dirty="0" smtClean="0">
                <a:latin typeface="Calibri"/>
              </a:rPr>
              <a:t>0 1 2 3 45 6</a:t>
            </a:r>
            <a:endParaRPr lang="en-US" sz="2400" spc="-1" dirty="0" smtClean="0">
              <a:latin typeface="Calibri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400" spc="-1" dirty="0"/>
              <a:t>print(</a:t>
            </a:r>
            <a:r>
              <a:rPr lang="en-US" sz="2400" spc="-1" dirty="0" err="1"/>
              <a:t>mesto</a:t>
            </a:r>
            <a:r>
              <a:rPr lang="en-US" sz="2400" spc="-1" dirty="0"/>
              <a:t>[1:3])</a:t>
            </a:r>
            <a:endParaRPr lang="en-US" sz="2400" b="0" strike="noStrike" spc="-1" dirty="0">
              <a:latin typeface="Calibri"/>
            </a:endParaRPr>
          </a:p>
        </p:txBody>
      </p:sp>
      <p:pic>
        <p:nvPicPr>
          <p:cNvPr id="104" name="Picture 4"/>
          <p:cNvPicPr/>
          <p:nvPr/>
        </p:nvPicPr>
        <p:blipFill>
          <a:blip r:embed="rId2"/>
          <a:stretch/>
        </p:blipFill>
        <p:spPr>
          <a:xfrm>
            <a:off x="332280" y="435960"/>
            <a:ext cx="5189760" cy="1028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6078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endParaRPr lang="en-US" sz="18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3" name="TextShape 2"/>
          <p:cNvSpPr txBox="1"/>
          <p:nvPr/>
        </p:nvSpPr>
        <p:spPr>
          <a:xfrm>
            <a:off x="838080" y="180524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sr-Latn-RS" sz="2800" b="0" strike="noStrike" spc="-1" dirty="0" smtClean="0">
                <a:latin typeface="Calibri"/>
              </a:rPr>
              <a:t>Zadatak br. 6</a:t>
            </a:r>
            <a:endParaRPr lang="en-US" sz="2800" b="0" strike="noStrike" spc="-1" dirty="0" smtClean="0">
              <a:latin typeface="Calibri"/>
            </a:endParaRPr>
          </a:p>
          <a:p>
            <a:pPr marL="228600" lvl="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en-US" sz="2800" dirty="0" err="1"/>
              <a:t>Napisati</a:t>
            </a:r>
            <a:r>
              <a:rPr lang="en-US" sz="2800" dirty="0"/>
              <a:t> program </a:t>
            </a:r>
            <a:r>
              <a:rPr lang="en-US" sz="2800" dirty="0" err="1"/>
              <a:t>pomoću</a:t>
            </a:r>
            <a:r>
              <a:rPr lang="en-US" sz="2800" dirty="0"/>
              <a:t> </a:t>
            </a:r>
            <a:r>
              <a:rPr lang="en-US" sz="2800" dirty="0" err="1"/>
              <a:t>koga</a:t>
            </a:r>
            <a:r>
              <a:rPr lang="en-US" sz="2800" dirty="0"/>
              <a:t> </a:t>
            </a:r>
            <a:r>
              <a:rPr lang="en-US" sz="2800" dirty="0" err="1"/>
              <a:t>možeš</a:t>
            </a:r>
            <a:r>
              <a:rPr lang="en-US" sz="2800" dirty="0"/>
              <a:t> da </a:t>
            </a:r>
            <a:r>
              <a:rPr lang="en-US" sz="2800" dirty="0" err="1"/>
              <a:t>uneseš</a:t>
            </a:r>
            <a:r>
              <a:rPr lang="en-US" sz="2800" dirty="0"/>
              <a:t> </a:t>
            </a:r>
            <a:r>
              <a:rPr lang="en-US" sz="2800" dirty="0" err="1"/>
              <a:t>ime</a:t>
            </a:r>
            <a:r>
              <a:rPr lang="en-US" sz="2800" dirty="0"/>
              <a:t> </a:t>
            </a:r>
            <a:r>
              <a:rPr lang="en-US" sz="2800" dirty="0" err="1"/>
              <a:t>škole</a:t>
            </a:r>
            <a:r>
              <a:rPr lang="en-US" sz="2800" dirty="0"/>
              <a:t> u </a:t>
            </a:r>
            <a:r>
              <a:rPr lang="en-US" sz="2800" dirty="0" err="1"/>
              <a:t>koju</a:t>
            </a:r>
            <a:r>
              <a:rPr lang="en-US" sz="2800" dirty="0"/>
              <a:t> </a:t>
            </a:r>
            <a:r>
              <a:rPr lang="en-US" sz="2800" dirty="0" err="1"/>
              <a:t>ideš</a:t>
            </a:r>
            <a:r>
              <a:rPr lang="en-US" sz="2800" dirty="0"/>
              <a:t>. </a:t>
            </a:r>
            <a:r>
              <a:rPr lang="en-US" sz="2800" dirty="0" err="1"/>
              <a:t>Zatim</a:t>
            </a:r>
            <a:r>
              <a:rPr lang="en-US" sz="2800" dirty="0"/>
              <a:t> program </a:t>
            </a:r>
            <a:r>
              <a:rPr lang="en-US" sz="2800" dirty="0" err="1"/>
              <a:t>prikazuje</a:t>
            </a:r>
            <a:r>
              <a:rPr lang="en-US" sz="2800" dirty="0"/>
              <a:t> </a:t>
            </a:r>
            <a:r>
              <a:rPr lang="en-US" sz="2800" dirty="0" err="1"/>
              <a:t>naziv</a:t>
            </a:r>
            <a:r>
              <a:rPr lang="en-US" sz="2800" dirty="0"/>
              <a:t> </a:t>
            </a:r>
            <a:r>
              <a:rPr lang="en-US" sz="2800" dirty="0" err="1"/>
              <a:t>škole</a:t>
            </a:r>
            <a:r>
              <a:rPr lang="en-US" sz="2800" dirty="0"/>
              <a:t> </a:t>
            </a:r>
            <a:r>
              <a:rPr lang="en-US" sz="2800" dirty="0" err="1"/>
              <a:t>koju</a:t>
            </a:r>
            <a:r>
              <a:rPr lang="en-US" sz="2800" dirty="0"/>
              <a:t> </a:t>
            </a:r>
            <a:r>
              <a:rPr lang="en-US" sz="2800" dirty="0" err="1"/>
              <a:t>si</a:t>
            </a:r>
            <a:r>
              <a:rPr lang="en-US" sz="2800" dirty="0"/>
              <a:t> </a:t>
            </a:r>
            <a:r>
              <a:rPr lang="en-US" sz="2800" dirty="0" err="1"/>
              <a:t>uneo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prikazuje</a:t>
            </a:r>
            <a:r>
              <a:rPr lang="en-US" sz="2800" dirty="0"/>
              <a:t> </a:t>
            </a:r>
            <a:r>
              <a:rPr lang="en-US" sz="2800" dirty="0" err="1"/>
              <a:t>četvrto</a:t>
            </a:r>
            <a:r>
              <a:rPr lang="en-US" sz="2800" dirty="0"/>
              <a:t> </a:t>
            </a:r>
            <a:r>
              <a:rPr lang="en-US" sz="2800" dirty="0" err="1"/>
              <a:t>slovo</a:t>
            </a:r>
            <a:r>
              <a:rPr lang="en-US" sz="2800" dirty="0"/>
              <a:t> u </a:t>
            </a:r>
            <a:r>
              <a:rPr lang="en-US" sz="2800" dirty="0" err="1"/>
              <a:t>nazivu</a:t>
            </a:r>
            <a:r>
              <a:rPr lang="en-US" sz="2800" dirty="0"/>
              <a:t> </a:t>
            </a:r>
            <a:r>
              <a:rPr lang="en-US" sz="2800" dirty="0" err="1"/>
              <a:t>tvoje</a:t>
            </a:r>
            <a:r>
              <a:rPr lang="en-US" sz="2800" dirty="0"/>
              <a:t> </a:t>
            </a:r>
            <a:r>
              <a:rPr lang="en-US" sz="2800" dirty="0" err="1"/>
              <a:t>škole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koliko</a:t>
            </a:r>
            <a:r>
              <a:rPr lang="en-US" sz="2800" dirty="0"/>
              <a:t> </a:t>
            </a:r>
            <a:r>
              <a:rPr lang="en-US" sz="2800" dirty="0" err="1"/>
              <a:t>naziv</a:t>
            </a:r>
            <a:r>
              <a:rPr lang="en-US" sz="2800" dirty="0"/>
              <a:t> </a:t>
            </a:r>
            <a:r>
              <a:rPr lang="en-US" sz="2800" dirty="0" err="1" smtClean="0"/>
              <a:t>te</a:t>
            </a:r>
            <a:r>
              <a:rPr lang="en-US" sz="2800" dirty="0" smtClean="0"/>
              <a:t> </a:t>
            </a:r>
            <a:r>
              <a:rPr lang="en-US" sz="2800" dirty="0" err="1"/>
              <a:t>škole</a:t>
            </a:r>
            <a:r>
              <a:rPr lang="en-US" sz="2800" dirty="0"/>
              <a:t> </a:t>
            </a:r>
            <a:r>
              <a:rPr lang="en-US" sz="2800" dirty="0" err="1"/>
              <a:t>ima</a:t>
            </a:r>
            <a:r>
              <a:rPr lang="en-US" sz="2800" dirty="0"/>
              <a:t> </a:t>
            </a:r>
            <a:r>
              <a:rPr lang="en-US" sz="2800" dirty="0" err="1"/>
              <a:t>karaktera</a:t>
            </a:r>
            <a:r>
              <a:rPr lang="en-US" sz="2800" dirty="0"/>
              <a:t>.</a:t>
            </a:r>
            <a:endParaRPr lang="sr-Latn-RS" sz="2800" dirty="0"/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sr-Latn-RS" sz="2800" b="0" strike="noStrike" spc="-1" dirty="0" smtClean="0">
                <a:solidFill>
                  <a:srgbClr val="FFFFFF"/>
                </a:solidFill>
                <a:latin typeface="Calibri"/>
              </a:rPr>
              <a:t>br. 5</a:t>
            </a:r>
            <a:endParaRPr lang="en-US" sz="2800" b="0" strike="noStrike" spc="-1" dirty="0" smtClean="0">
              <a:solidFill>
                <a:srgbClr val="FFFFFF"/>
              </a:solidFill>
              <a:latin typeface="Calibri"/>
            </a:endParaRPr>
          </a:p>
          <a:p>
            <a:endParaRPr lang="sr-Latn-RS" sz="2800" dirty="0" smtClean="0"/>
          </a:p>
        </p:txBody>
      </p:sp>
      <p:pic>
        <p:nvPicPr>
          <p:cNvPr id="104" name="Picture 4"/>
          <p:cNvPicPr/>
          <p:nvPr/>
        </p:nvPicPr>
        <p:blipFill>
          <a:blip r:embed="rId2"/>
          <a:stretch/>
        </p:blipFill>
        <p:spPr>
          <a:xfrm>
            <a:off x="332280" y="435960"/>
            <a:ext cx="5189760" cy="1028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0090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endParaRPr lang="en-US" sz="18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3" name="TextShape 2"/>
          <p:cNvSpPr txBox="1"/>
          <p:nvPr/>
        </p:nvSpPr>
        <p:spPr>
          <a:xfrm>
            <a:off x="838080" y="180524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500" lnSpcReduction="10000"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sr-Latn-RS" sz="2800" b="0" strike="noStrike" spc="-1" dirty="0" smtClean="0">
                <a:latin typeface="Calibri"/>
              </a:rPr>
              <a:t>Zadatak br. 7</a:t>
            </a:r>
            <a:endParaRPr lang="en-US" sz="2800" b="0" strike="noStrike" spc="-1" dirty="0" smtClean="0"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en-US" sz="2800" dirty="0"/>
              <a:t> </a:t>
            </a:r>
            <a:r>
              <a:rPr lang="en-US" sz="2800" dirty="0" err="1"/>
              <a:t>Napisati</a:t>
            </a:r>
            <a:r>
              <a:rPr lang="en-US" sz="2800" dirty="0"/>
              <a:t> program </a:t>
            </a:r>
            <a:r>
              <a:rPr lang="en-US" sz="2800" dirty="0" err="1"/>
              <a:t>koji</a:t>
            </a:r>
            <a:r>
              <a:rPr lang="en-US" sz="2800" dirty="0"/>
              <a:t> </a:t>
            </a:r>
            <a:r>
              <a:rPr lang="en-US" sz="2800" dirty="0" err="1"/>
              <a:t>traži</a:t>
            </a:r>
            <a:r>
              <a:rPr lang="en-US" sz="2800" dirty="0"/>
              <a:t> od </a:t>
            </a:r>
            <a:r>
              <a:rPr lang="en-US" sz="2800" dirty="0" err="1"/>
              <a:t>korisnika</a:t>
            </a:r>
            <a:r>
              <a:rPr lang="en-US" sz="2800" dirty="0"/>
              <a:t> da </a:t>
            </a:r>
            <a:r>
              <a:rPr lang="en-US" sz="2800" dirty="0" err="1"/>
              <a:t>unese</a:t>
            </a:r>
            <a:r>
              <a:rPr lang="en-US" sz="2800" dirty="0"/>
              <a:t> </a:t>
            </a:r>
            <a:r>
              <a:rPr lang="en-US" sz="2800" dirty="0" err="1"/>
              <a:t>ime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prezime</a:t>
            </a:r>
            <a:r>
              <a:rPr lang="en-US" sz="2800" dirty="0"/>
              <a:t> (</a:t>
            </a:r>
            <a:r>
              <a:rPr lang="en-US" sz="2800" dirty="0" err="1"/>
              <a:t>oba</a:t>
            </a:r>
            <a:r>
              <a:rPr lang="en-US" sz="2800" dirty="0"/>
              <a:t> </a:t>
            </a:r>
            <a:r>
              <a:rPr lang="en-US" sz="2800" dirty="0" err="1"/>
              <a:t>podatka</a:t>
            </a:r>
            <a:r>
              <a:rPr lang="en-US" sz="2800" dirty="0"/>
              <a:t> </a:t>
            </a:r>
            <a:r>
              <a:rPr lang="en-US" sz="2800" dirty="0" err="1"/>
              <a:t>sačuvati</a:t>
            </a:r>
            <a:r>
              <a:rPr lang="en-US" sz="2800" dirty="0"/>
              <a:t> u </a:t>
            </a:r>
            <a:r>
              <a:rPr lang="en-US" sz="2800" dirty="0" err="1"/>
              <a:t>jednoj</a:t>
            </a:r>
            <a:r>
              <a:rPr lang="en-US" sz="2800" dirty="0"/>
              <a:t> </a:t>
            </a:r>
            <a:r>
              <a:rPr lang="en-US" sz="2800" dirty="0" err="1"/>
              <a:t>promenljivoj</a:t>
            </a:r>
            <a:r>
              <a:rPr lang="en-US" sz="2800" dirty="0"/>
              <a:t>). </a:t>
            </a:r>
            <a:r>
              <a:rPr lang="en-US" sz="2800" dirty="0" err="1"/>
              <a:t>Prikazati</a:t>
            </a:r>
            <a:r>
              <a:rPr lang="en-US" sz="2800" dirty="0"/>
              <a:t> </a:t>
            </a:r>
            <a:r>
              <a:rPr lang="en-US" sz="2800" dirty="0" err="1"/>
              <a:t>inicijale</a:t>
            </a:r>
            <a:r>
              <a:rPr lang="en-US" sz="2800" dirty="0"/>
              <a:t>, </a:t>
            </a:r>
            <a:r>
              <a:rPr lang="en-US" sz="2800" dirty="0" err="1"/>
              <a:t>prikazati</a:t>
            </a:r>
            <a:r>
              <a:rPr lang="en-US" sz="2800" dirty="0"/>
              <a:t> </a:t>
            </a:r>
            <a:r>
              <a:rPr lang="en-US" sz="2800" dirty="0" err="1"/>
              <a:t>dužinu</a:t>
            </a:r>
            <a:r>
              <a:rPr lang="en-US" sz="2800" dirty="0"/>
              <a:t> </a:t>
            </a:r>
            <a:r>
              <a:rPr lang="en-US" sz="2800" dirty="0" err="1"/>
              <a:t>imena</a:t>
            </a:r>
            <a:r>
              <a:rPr lang="en-US" sz="2800" dirty="0"/>
              <a:t>, </a:t>
            </a:r>
            <a:r>
              <a:rPr lang="en-US" sz="2800" dirty="0" err="1"/>
              <a:t>prikazati</a:t>
            </a:r>
            <a:r>
              <a:rPr lang="en-US" sz="2800" dirty="0"/>
              <a:t> </a:t>
            </a:r>
            <a:r>
              <a:rPr lang="en-US" sz="2800" dirty="0" err="1"/>
              <a:t>dužinu</a:t>
            </a:r>
            <a:r>
              <a:rPr lang="en-US" sz="2800" dirty="0"/>
              <a:t> </a:t>
            </a:r>
            <a:r>
              <a:rPr lang="en-US" sz="2800" dirty="0" err="1"/>
              <a:t>prezimena</a:t>
            </a:r>
            <a:r>
              <a:rPr lang="en-US" sz="2800" dirty="0" smtClean="0"/>
              <a:t>.</a:t>
            </a:r>
            <a:endParaRPr lang="sr-Latn-RS" sz="2800" dirty="0" smtClean="0"/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endParaRPr lang="sr-Latn-RS" sz="2800" dirty="0"/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en-US" sz="2800" dirty="0" err="1"/>
              <a:t>Metoda</a:t>
            </a:r>
            <a:r>
              <a:rPr lang="en-US" sz="2800" dirty="0"/>
              <a:t> find() </a:t>
            </a:r>
            <a:r>
              <a:rPr lang="en-US" sz="2800" dirty="0" err="1"/>
              <a:t>vraća</a:t>
            </a:r>
            <a:r>
              <a:rPr lang="en-US" sz="2800" dirty="0"/>
              <a:t> </a:t>
            </a:r>
            <a:r>
              <a:rPr lang="en-US" sz="2800" dirty="0" err="1"/>
              <a:t>indeks</a:t>
            </a:r>
            <a:r>
              <a:rPr lang="en-US" sz="2800" dirty="0"/>
              <a:t> </a:t>
            </a:r>
            <a:r>
              <a:rPr lang="en-US" sz="2800" dirty="0" err="1"/>
              <a:t>prvog</a:t>
            </a:r>
            <a:r>
              <a:rPr lang="en-US" sz="2800" dirty="0"/>
              <a:t> </a:t>
            </a:r>
            <a:r>
              <a:rPr lang="en-US" sz="2800" dirty="0" err="1"/>
              <a:t>pojavljivanja</a:t>
            </a:r>
            <a:r>
              <a:rPr lang="en-US" sz="2800" dirty="0"/>
              <a:t> </a:t>
            </a:r>
            <a:r>
              <a:rPr lang="en-US" sz="2800" dirty="0" err="1" smtClean="0"/>
              <a:t>podstringa</a:t>
            </a:r>
            <a:endParaRPr lang="sr-Latn-RS" sz="2800" dirty="0" smtClean="0"/>
          </a:p>
          <a:p>
            <a:endParaRPr lang="sr-Latn-RS" sz="2800" dirty="0" smtClean="0"/>
          </a:p>
          <a:p>
            <a:r>
              <a:rPr lang="sr-Latn-RS" sz="2800" dirty="0" smtClean="0"/>
              <a:t>S </a:t>
            </a:r>
            <a:r>
              <a:rPr lang="sr-Latn-RS" sz="2800" dirty="0"/>
              <a:t>e a d    G  i c  i  c</a:t>
            </a:r>
          </a:p>
          <a:p>
            <a:r>
              <a:rPr lang="sr-Latn-RS" sz="2800" dirty="0"/>
              <a:t>0 1 2 3 4 5 6 7 8 9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endParaRPr lang="sr-Latn-RS" sz="2800" dirty="0"/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sr-Latn-RS" sz="2800" b="0" strike="noStrike" spc="-1" dirty="0" smtClean="0">
                <a:solidFill>
                  <a:srgbClr val="FFFFFF"/>
                </a:solidFill>
                <a:latin typeface="Calibri"/>
              </a:rPr>
              <a:t>br. 5</a:t>
            </a:r>
            <a:endParaRPr lang="en-US" sz="2800" b="0" strike="noStrike" spc="-1" dirty="0" smtClean="0">
              <a:solidFill>
                <a:srgbClr val="FFFFFF"/>
              </a:solidFill>
              <a:latin typeface="Calibri"/>
            </a:endParaRPr>
          </a:p>
          <a:p>
            <a:endParaRPr lang="sr-Latn-RS" sz="2800" dirty="0" smtClean="0"/>
          </a:p>
        </p:txBody>
      </p:sp>
      <p:pic>
        <p:nvPicPr>
          <p:cNvPr id="104" name="Picture 4"/>
          <p:cNvPicPr/>
          <p:nvPr/>
        </p:nvPicPr>
        <p:blipFill>
          <a:blip r:embed="rId2"/>
          <a:stretch/>
        </p:blipFill>
        <p:spPr>
          <a:xfrm>
            <a:off x="332280" y="435960"/>
            <a:ext cx="5189760" cy="1028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0366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endParaRPr lang="en-US" sz="18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3" name="TextShape 2"/>
          <p:cNvSpPr txBox="1"/>
          <p:nvPr/>
        </p:nvSpPr>
        <p:spPr>
          <a:xfrm>
            <a:off x="838080" y="180524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sr-Latn-RS" sz="2800" b="0" strike="noStrike" spc="-1" dirty="0" smtClean="0">
                <a:latin typeface="Calibri"/>
              </a:rPr>
              <a:t>Zadatak br. 8</a:t>
            </a:r>
            <a:r>
              <a:rPr lang="sr-Latn-RS" sz="2800" b="0" strike="noStrike" spc="-1" dirty="0" smtClean="0">
                <a:solidFill>
                  <a:srgbClr val="FFFFFF"/>
                </a:solidFill>
                <a:latin typeface="Calibri"/>
              </a:rPr>
              <a:t>br</a:t>
            </a:r>
            <a:r>
              <a:rPr lang="sr-Latn-RS" sz="2800" b="0" strike="noStrike" spc="-1" dirty="0">
                <a:solidFill>
                  <a:srgbClr val="FFFFFF"/>
                </a:solidFill>
                <a:latin typeface="Calibri"/>
              </a:rPr>
              <a:t>. 5</a:t>
            </a:r>
            <a:endParaRPr lang="en-US" sz="2800" b="0" strike="noStrike" spc="-1" dirty="0">
              <a:solidFill>
                <a:srgbClr val="FFFFFF"/>
              </a:solidFill>
              <a:latin typeface="Calibri"/>
            </a:endParaRPr>
          </a:p>
          <a:p>
            <a:endParaRPr lang="sr-Latn-RS" sz="2800" dirty="0" smtClean="0"/>
          </a:p>
          <a:p>
            <a:r>
              <a:rPr lang="sr-Latn-RS" sz="2800" dirty="0"/>
              <a:t> </a:t>
            </a:r>
            <a:r>
              <a:rPr lang="sr-Latn-RS" sz="2800" dirty="0" smtClean="0"/>
              <a:t>    </a:t>
            </a:r>
            <a:r>
              <a:rPr lang="en-US" sz="2800" dirty="0" err="1" smtClean="0"/>
              <a:t>Programer</a:t>
            </a:r>
            <a:r>
              <a:rPr lang="en-US" sz="2800" dirty="0" smtClean="0"/>
              <a:t> </a:t>
            </a:r>
            <a:r>
              <a:rPr lang="en-US" sz="2800" dirty="0"/>
              <a:t>Mika </a:t>
            </a:r>
            <a:r>
              <a:rPr lang="en-US" sz="2800" dirty="0" err="1"/>
              <a:t>opet</a:t>
            </a:r>
            <a:r>
              <a:rPr lang="en-US" sz="2800" dirty="0"/>
              <a:t> </a:t>
            </a:r>
            <a:r>
              <a:rPr lang="en-US" sz="2800" dirty="0" err="1"/>
              <a:t>ima</a:t>
            </a:r>
            <a:r>
              <a:rPr lang="en-US" sz="2800" dirty="0"/>
              <a:t> problem </a:t>
            </a:r>
            <a:r>
              <a:rPr lang="en-US" sz="2800" dirty="0" err="1"/>
              <a:t>sa</a:t>
            </a:r>
            <a:r>
              <a:rPr lang="en-US" sz="2800" dirty="0"/>
              <a:t> </a:t>
            </a:r>
            <a:r>
              <a:rPr lang="en-US" sz="2800" dirty="0" err="1"/>
              <a:t>svojim</a:t>
            </a:r>
            <a:r>
              <a:rPr lang="en-US" sz="2800" dirty="0"/>
              <a:t> </a:t>
            </a:r>
            <a:r>
              <a:rPr lang="en-US" sz="2800" dirty="0" err="1"/>
              <a:t>bazenom</a:t>
            </a:r>
            <a:r>
              <a:rPr lang="en-US" sz="2800" dirty="0"/>
              <a:t>. </a:t>
            </a:r>
            <a:r>
              <a:rPr lang="en-US" sz="2800" dirty="0" err="1"/>
              <a:t>Ovog</a:t>
            </a:r>
            <a:r>
              <a:rPr lang="en-US" sz="2800" dirty="0"/>
              <a:t> </a:t>
            </a:r>
            <a:r>
              <a:rPr lang="en-US" sz="2800" dirty="0" err="1"/>
              <a:t>puta</a:t>
            </a:r>
            <a:r>
              <a:rPr lang="en-US" sz="2800" dirty="0"/>
              <a:t> </a:t>
            </a:r>
            <a:r>
              <a:rPr lang="en-US" sz="2800" dirty="0" err="1"/>
              <a:t>želi</a:t>
            </a:r>
            <a:r>
              <a:rPr lang="en-US" sz="2800" dirty="0"/>
              <a:t> da </a:t>
            </a:r>
            <a:r>
              <a:rPr lang="en-US" sz="2800" dirty="0" err="1"/>
              <a:t>izračuna</a:t>
            </a:r>
            <a:r>
              <a:rPr lang="en-US" sz="2800" dirty="0"/>
              <a:t> </a:t>
            </a:r>
            <a:r>
              <a:rPr lang="en-US" sz="2800" dirty="0" err="1"/>
              <a:t>dijagonalu</a:t>
            </a:r>
            <a:r>
              <a:rPr lang="en-US" sz="2800" dirty="0"/>
              <a:t> </a:t>
            </a:r>
            <a:r>
              <a:rPr lang="en-US" sz="2800" dirty="0" err="1"/>
              <a:t>prekrivača</a:t>
            </a:r>
            <a:r>
              <a:rPr lang="en-US" sz="2800" dirty="0"/>
              <a:t> </a:t>
            </a:r>
            <a:r>
              <a:rPr lang="en-US" sz="2800" dirty="0" err="1"/>
              <a:t>kojim</a:t>
            </a:r>
            <a:r>
              <a:rPr lang="en-US" sz="2800" dirty="0"/>
              <a:t> </a:t>
            </a:r>
            <a:r>
              <a:rPr lang="en-US" sz="2800" dirty="0" err="1"/>
              <a:t>pokriva</a:t>
            </a:r>
            <a:r>
              <a:rPr lang="en-US" sz="2800" dirty="0"/>
              <a:t> </a:t>
            </a:r>
            <a:r>
              <a:rPr lang="en-US" sz="2800" dirty="0" err="1"/>
              <a:t>svoj</a:t>
            </a:r>
            <a:r>
              <a:rPr lang="en-US" sz="2800" dirty="0"/>
              <a:t> </a:t>
            </a:r>
            <a:r>
              <a:rPr lang="en-US" sz="2800" dirty="0" err="1"/>
              <a:t>bazen</a:t>
            </a:r>
            <a:r>
              <a:rPr lang="en-US" sz="2800" dirty="0"/>
              <a:t>.</a:t>
            </a:r>
            <a:endParaRPr lang="sr-Latn-RS" sz="2400" dirty="0"/>
          </a:p>
        </p:txBody>
      </p:sp>
      <p:pic>
        <p:nvPicPr>
          <p:cNvPr id="104" name="Picture 4"/>
          <p:cNvPicPr/>
          <p:nvPr/>
        </p:nvPicPr>
        <p:blipFill>
          <a:blip r:embed="rId2"/>
          <a:stretch/>
        </p:blipFill>
        <p:spPr>
          <a:xfrm>
            <a:off x="332280" y="435960"/>
            <a:ext cx="5189760" cy="1028520"/>
          </a:xfrm>
          <a:prstGeom prst="rect">
            <a:avLst/>
          </a:prstGeom>
          <a:ln>
            <a:noFill/>
          </a:ln>
        </p:spPr>
      </p:pic>
      <p:pic>
        <p:nvPicPr>
          <p:cNvPr id="5" name="Picture 4" descr="dijagonala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3640" y="4287520"/>
            <a:ext cx="1976120" cy="995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2925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endParaRPr lang="en-US" sz="18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3" name="TextShape 2"/>
          <p:cNvSpPr txBox="1"/>
          <p:nvPr/>
        </p:nvSpPr>
        <p:spPr>
          <a:xfrm>
            <a:off x="838080" y="180524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sr-Latn-RS" sz="2800" b="0" strike="noStrike" spc="-1" dirty="0" smtClean="0">
                <a:latin typeface="Calibri"/>
              </a:rPr>
              <a:t>Zadatak br. 9</a:t>
            </a:r>
            <a:r>
              <a:rPr lang="sr-Latn-RS" sz="2800" b="0" strike="noStrike" spc="-1" dirty="0" smtClean="0">
                <a:solidFill>
                  <a:srgbClr val="FFFFFF"/>
                </a:solidFill>
                <a:latin typeface="Calibri"/>
              </a:rPr>
              <a:t>. </a:t>
            </a:r>
            <a:r>
              <a:rPr lang="sr-Latn-RS" sz="2800" b="0" strike="noStrike" spc="-1" dirty="0">
                <a:solidFill>
                  <a:srgbClr val="FFFFFF"/>
                </a:solidFill>
                <a:latin typeface="Calibri"/>
              </a:rPr>
              <a:t>5</a:t>
            </a:r>
            <a:endParaRPr lang="en-US" sz="2800" b="0" strike="noStrike" spc="-1" dirty="0">
              <a:solidFill>
                <a:srgbClr val="FFFFFF"/>
              </a:solidFill>
              <a:latin typeface="Calibri"/>
            </a:endParaRPr>
          </a:p>
          <a:p>
            <a:r>
              <a:rPr lang="en-US" sz="2800" dirty="0" err="1" smtClean="0"/>
              <a:t>Napisati</a:t>
            </a:r>
            <a:r>
              <a:rPr lang="en-US" sz="2800" dirty="0" smtClean="0"/>
              <a:t> </a:t>
            </a:r>
            <a:r>
              <a:rPr lang="en-US" sz="2800" dirty="0"/>
              <a:t>program </a:t>
            </a:r>
            <a:r>
              <a:rPr lang="en-US" sz="2800" dirty="0" err="1"/>
              <a:t>koji</a:t>
            </a:r>
            <a:r>
              <a:rPr lang="en-US" sz="2800" dirty="0"/>
              <a:t> </a:t>
            </a:r>
            <a:r>
              <a:rPr lang="en-US" sz="2800" dirty="0" err="1"/>
              <a:t>će</a:t>
            </a:r>
            <a:r>
              <a:rPr lang="en-US" sz="2800" dirty="0"/>
              <a:t> </a:t>
            </a:r>
            <a:r>
              <a:rPr lang="en-US" sz="2800" dirty="0" err="1"/>
              <a:t>omogućiti</a:t>
            </a:r>
            <a:r>
              <a:rPr lang="en-US" sz="2800" dirty="0"/>
              <a:t> </a:t>
            </a:r>
            <a:r>
              <a:rPr lang="en-US" sz="2800" dirty="0" err="1"/>
              <a:t>korisniku</a:t>
            </a:r>
            <a:r>
              <a:rPr lang="en-US" sz="2800" dirty="0"/>
              <a:t> da </a:t>
            </a:r>
            <a:r>
              <a:rPr lang="en-US" sz="2800" dirty="0" err="1"/>
              <a:t>unese</a:t>
            </a:r>
            <a:r>
              <a:rPr lang="en-US" sz="2800" dirty="0"/>
              <a:t> </a:t>
            </a:r>
            <a:r>
              <a:rPr lang="en-US" sz="2800" dirty="0" err="1"/>
              <a:t>svoj</a:t>
            </a:r>
            <a:r>
              <a:rPr lang="en-US" sz="2800" dirty="0"/>
              <a:t> </a:t>
            </a:r>
            <a:r>
              <a:rPr lang="en-US" sz="2800" dirty="0" err="1"/>
              <a:t>matični</a:t>
            </a:r>
            <a:r>
              <a:rPr lang="en-US" sz="2800" dirty="0"/>
              <a:t> </a:t>
            </a:r>
            <a:r>
              <a:rPr lang="en-US" sz="2800" dirty="0" err="1"/>
              <a:t>broj</a:t>
            </a:r>
            <a:r>
              <a:rPr lang="en-US" sz="2800" dirty="0"/>
              <a:t> </a:t>
            </a:r>
            <a:r>
              <a:rPr lang="en-US" sz="2800" dirty="0" err="1"/>
              <a:t>nekog</a:t>
            </a:r>
            <a:r>
              <a:rPr lang="en-US" sz="2800" dirty="0"/>
              <a:t> od </a:t>
            </a:r>
            <a:r>
              <a:rPr lang="en-US" sz="2800" dirty="0" err="1"/>
              <a:t>roditelja</a:t>
            </a:r>
            <a:r>
              <a:rPr lang="en-US" sz="2800" dirty="0"/>
              <a:t> (</a:t>
            </a:r>
            <a:r>
              <a:rPr lang="en-US" sz="2800" dirty="0" err="1"/>
              <a:t>pretpostavljamo</a:t>
            </a:r>
            <a:r>
              <a:rPr lang="en-US" sz="2800" dirty="0"/>
              <a:t> da je </a:t>
            </a:r>
            <a:r>
              <a:rPr lang="en-US" sz="2800" dirty="0" err="1"/>
              <a:t>korisnik</a:t>
            </a:r>
            <a:r>
              <a:rPr lang="en-US" sz="2800" dirty="0"/>
              <a:t> </a:t>
            </a:r>
            <a:r>
              <a:rPr lang="en-US" sz="2800" dirty="0" err="1"/>
              <a:t>rođen</a:t>
            </a:r>
            <a:r>
              <a:rPr lang="en-US" sz="2800" dirty="0"/>
              <a:t> pre 2000. </a:t>
            </a:r>
            <a:r>
              <a:rPr lang="en-US" sz="2800" dirty="0" err="1"/>
              <a:t>godine</a:t>
            </a:r>
            <a:r>
              <a:rPr lang="en-US" sz="2800" dirty="0"/>
              <a:t>). </a:t>
            </a:r>
            <a:r>
              <a:rPr lang="en-US" sz="2800" dirty="0" err="1"/>
              <a:t>Prikazati</a:t>
            </a:r>
            <a:r>
              <a:rPr lang="en-US" sz="2800" dirty="0"/>
              <a:t> </a:t>
            </a:r>
            <a:r>
              <a:rPr lang="en-US" sz="2800" dirty="0" err="1"/>
              <a:t>uneti</a:t>
            </a:r>
            <a:r>
              <a:rPr lang="en-US" sz="2800" dirty="0"/>
              <a:t> </a:t>
            </a:r>
            <a:r>
              <a:rPr lang="en-US" sz="2800" dirty="0" err="1"/>
              <a:t>matični</a:t>
            </a:r>
            <a:r>
              <a:rPr lang="en-US" sz="2800" dirty="0"/>
              <a:t> </a:t>
            </a:r>
            <a:r>
              <a:rPr lang="en-US" sz="2800" dirty="0" err="1"/>
              <a:t>broj</a:t>
            </a:r>
            <a:r>
              <a:rPr lang="en-US" sz="2800" dirty="0"/>
              <a:t>, datum </a:t>
            </a:r>
            <a:r>
              <a:rPr lang="en-US" sz="2800" dirty="0" err="1"/>
              <a:t>rođenja</a:t>
            </a:r>
            <a:r>
              <a:rPr lang="en-US" sz="2800" dirty="0"/>
              <a:t> u </a:t>
            </a:r>
            <a:r>
              <a:rPr lang="en-US" sz="2800" dirty="0" err="1"/>
              <a:t>gramatički</a:t>
            </a:r>
            <a:r>
              <a:rPr lang="en-US" sz="2800" dirty="0"/>
              <a:t> </a:t>
            </a:r>
            <a:r>
              <a:rPr lang="en-US" sz="2800" dirty="0" err="1"/>
              <a:t>ispravnom</a:t>
            </a:r>
            <a:r>
              <a:rPr lang="en-US" sz="2800" dirty="0"/>
              <a:t> </a:t>
            </a:r>
            <a:r>
              <a:rPr lang="en-US" sz="2800" dirty="0" err="1"/>
              <a:t>obliku</a:t>
            </a:r>
            <a:r>
              <a:rPr lang="en-US" sz="2800" dirty="0"/>
              <a:t>, </a:t>
            </a:r>
            <a:r>
              <a:rPr lang="en-US" sz="2800" dirty="0" err="1"/>
              <a:t>zbir</a:t>
            </a:r>
            <a:r>
              <a:rPr lang="en-US" sz="2800" dirty="0"/>
              <a:t> </a:t>
            </a:r>
            <a:r>
              <a:rPr lang="en-US" sz="2800" dirty="0" err="1"/>
              <a:t>treće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četvrte</a:t>
            </a:r>
            <a:r>
              <a:rPr lang="en-US" sz="2800" dirty="0"/>
              <a:t> </a:t>
            </a:r>
            <a:r>
              <a:rPr lang="en-US" sz="2800" dirty="0" err="1"/>
              <a:t>cifre</a:t>
            </a:r>
            <a:r>
              <a:rPr lang="en-US" sz="2800" dirty="0"/>
              <a:t> u </a:t>
            </a:r>
            <a:r>
              <a:rPr lang="en-US" sz="2800" dirty="0" err="1"/>
              <a:t>matičnom</a:t>
            </a:r>
            <a:r>
              <a:rPr lang="en-US" sz="2800" dirty="0"/>
              <a:t> </a:t>
            </a:r>
            <a:r>
              <a:rPr lang="en-US" sz="2800" dirty="0" err="1"/>
              <a:t>broju</a:t>
            </a:r>
            <a:r>
              <a:rPr lang="en-US" sz="2800" dirty="0"/>
              <a:t>. Ne </a:t>
            </a:r>
            <a:r>
              <a:rPr lang="en-US" sz="2800" dirty="0" err="1"/>
              <a:t>treba</a:t>
            </a:r>
            <a:r>
              <a:rPr lang="en-US" sz="2800" dirty="0"/>
              <a:t> </a:t>
            </a:r>
            <a:r>
              <a:rPr lang="en-US" sz="2800" dirty="0" err="1"/>
              <a:t>unositi</a:t>
            </a:r>
            <a:r>
              <a:rPr lang="en-US" sz="2800" dirty="0"/>
              <a:t> </a:t>
            </a:r>
            <a:r>
              <a:rPr lang="en-US" sz="2800" dirty="0" err="1"/>
              <a:t>posebno</a:t>
            </a:r>
            <a:r>
              <a:rPr lang="en-US" sz="2800" dirty="0"/>
              <a:t> datum, </a:t>
            </a:r>
            <a:r>
              <a:rPr lang="en-US" sz="2800" dirty="0" err="1"/>
              <a:t>mesto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godinu</a:t>
            </a:r>
            <a:r>
              <a:rPr lang="en-US" sz="2800" dirty="0"/>
              <a:t> </a:t>
            </a:r>
            <a:r>
              <a:rPr lang="en-US" sz="2800" dirty="0" err="1"/>
              <a:t>rođenja</a:t>
            </a:r>
            <a:r>
              <a:rPr lang="en-US" sz="2800" dirty="0"/>
              <a:t> – </a:t>
            </a:r>
            <a:r>
              <a:rPr lang="en-US" sz="2800" dirty="0" err="1"/>
              <a:t>njih</a:t>
            </a:r>
            <a:r>
              <a:rPr lang="en-US" sz="2800" dirty="0"/>
              <a:t> </a:t>
            </a:r>
            <a:r>
              <a:rPr lang="en-US" sz="2800" dirty="0" err="1"/>
              <a:t>treba</a:t>
            </a:r>
            <a:r>
              <a:rPr lang="en-US" sz="2800" dirty="0"/>
              <a:t> “</a:t>
            </a:r>
            <a:r>
              <a:rPr lang="en-US" sz="2800" dirty="0" err="1"/>
              <a:t>izvući</a:t>
            </a:r>
            <a:r>
              <a:rPr lang="en-US" sz="2800" dirty="0"/>
              <a:t>” </a:t>
            </a:r>
            <a:r>
              <a:rPr lang="en-US" sz="2800" dirty="0" err="1"/>
              <a:t>iz</a:t>
            </a:r>
            <a:r>
              <a:rPr lang="en-US" sz="2800" dirty="0"/>
              <a:t> </a:t>
            </a:r>
            <a:r>
              <a:rPr lang="en-US" sz="2800" dirty="0" err="1"/>
              <a:t>JMBG</a:t>
            </a:r>
            <a:r>
              <a:rPr lang="en-US" sz="2800" dirty="0"/>
              <a:t>-a.</a:t>
            </a:r>
            <a:endParaRPr lang="sr-Latn-RS" sz="2800" dirty="0"/>
          </a:p>
        </p:txBody>
      </p:sp>
      <p:pic>
        <p:nvPicPr>
          <p:cNvPr id="104" name="Picture 4"/>
          <p:cNvPicPr/>
          <p:nvPr/>
        </p:nvPicPr>
        <p:blipFill>
          <a:blip r:embed="rId2"/>
          <a:stretch/>
        </p:blipFill>
        <p:spPr>
          <a:xfrm>
            <a:off x="332280" y="435960"/>
            <a:ext cx="5189760" cy="10285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00047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758" y="857618"/>
            <a:ext cx="10515600" cy="1325563"/>
          </a:xfrm>
        </p:spPr>
        <p:txBody>
          <a:bodyPr>
            <a:normAutofit/>
          </a:bodyPr>
          <a:lstStyle/>
          <a:p>
            <a:r>
              <a:rPr lang="sr-Latn-RS" b="1" dirty="0" smtClean="0"/>
              <a:t>Sva pitanja na mail:</a:t>
            </a:r>
            <a:br>
              <a:rPr lang="sr-Latn-RS" b="1" dirty="0" smtClean="0"/>
            </a:br>
            <a:r>
              <a:rPr lang="sr-Latn-RS" b="1" dirty="0" smtClean="0"/>
              <a:t>sejonp2708</a:t>
            </a:r>
            <a:r>
              <a:rPr lang="en-US" b="1" dirty="0" smtClean="0"/>
              <a:t>@</a:t>
            </a:r>
            <a:r>
              <a:rPr lang="en-US" b="1" dirty="0" err="1" smtClean="0"/>
              <a:t>gmail.com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169" y="3319574"/>
            <a:ext cx="10515600" cy="2089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4000" dirty="0" smtClean="0"/>
              <a:t>Pratite našu stranicu:</a:t>
            </a:r>
          </a:p>
          <a:p>
            <a:r>
              <a:rPr lang="sr-Latn-RS" sz="4000" dirty="0" smtClean="0"/>
              <a:t>https</a:t>
            </a:r>
            <a:r>
              <a:rPr lang="sr-Latn-RS" sz="4000" dirty="0"/>
              <a:t>://www.procoding.rs/besplatan-kurs-python-za-ucenike/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D4EF-6D69-4CD4-830D-A5C2040047FE}" type="datetime1">
              <a:rPr lang="en-US" smtClean="0"/>
              <a:t>10/17/2020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2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96537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RS" sz="1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ČAS</a:t>
            </a:r>
            <a:endParaRPr lang="sr-Latn-R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B1A7-033A-4661-8A28-11D8498BB7CA}" type="datetime1">
              <a:rPr lang="en-US" smtClean="0"/>
              <a:t>10/17/2020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3</a:t>
            </a:fld>
            <a:endParaRPr lang="sr-Latn-RS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962" y="307325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41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45713" y="84614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r-Latn-R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 gradiva</a:t>
            </a:r>
            <a:endParaRPr lang="sr-Latn-R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33417519"/>
              </p:ext>
            </p:extLst>
          </p:nvPr>
        </p:nvGraphicFramePr>
        <p:xfrm>
          <a:off x="838200" y="1825625"/>
          <a:ext cx="5181600" cy="2987040"/>
        </p:xfrm>
        <a:graphic>
          <a:graphicData uri="http://schemas.openxmlformats.org/drawingml/2006/table">
            <a:tbl>
              <a:tblPr/>
              <a:tblGrid>
                <a:gridCol w="947493"/>
                <a:gridCol w="4234107"/>
              </a:tblGrid>
              <a:tr h="0"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94749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47375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94749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47375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endParaRPr lang="sr-Latn-RS">
                        <a:effectLst/>
                      </a:endParaRPr>
                    </a:p>
                  </a:txBody>
                  <a:tcPr marL="94749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47375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endParaRPr lang="sr-Latn-RS">
                        <a:effectLst/>
                      </a:endParaRPr>
                    </a:p>
                  </a:txBody>
                  <a:tcPr marL="94749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47375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endParaRPr lang="sr-Latn-RS">
                        <a:effectLst/>
                      </a:endParaRPr>
                    </a:p>
                  </a:txBody>
                  <a:tcPr marL="94749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47375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endParaRPr lang="sr-Latn-RS">
                        <a:effectLst/>
                      </a:endParaRPr>
                    </a:p>
                  </a:txBody>
                  <a:tcPr marL="94749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47375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endParaRPr lang="sr-Latn-RS">
                        <a:effectLst/>
                      </a:endParaRPr>
                    </a:p>
                  </a:txBody>
                  <a:tcPr marL="94749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47375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838200" y="1983799"/>
            <a:ext cx="5181600" cy="4351338"/>
          </a:xfrm>
        </p:spPr>
        <p:txBody>
          <a:bodyPr>
            <a:normAutofit/>
          </a:bodyPr>
          <a:lstStyle/>
          <a:p>
            <a:r>
              <a:rPr lang="sr-Latn-RS" dirty="0"/>
              <a:t>1. instalacija Python-a, </a:t>
            </a:r>
          </a:p>
          <a:p>
            <a:r>
              <a:rPr lang="sr-Latn-RS" dirty="0"/>
              <a:t>2. interfejs IDLE, </a:t>
            </a:r>
          </a:p>
          <a:p>
            <a:r>
              <a:rPr lang="sr-Latn-RS" dirty="0"/>
              <a:t>3. tipovi promenljivih, </a:t>
            </a:r>
          </a:p>
          <a:p>
            <a:r>
              <a:rPr lang="sr-Latn-RS" dirty="0"/>
              <a:t>4. aritmetičke operacije, </a:t>
            </a:r>
          </a:p>
          <a:p>
            <a:r>
              <a:rPr lang="sr-Latn-RS" dirty="0"/>
              <a:t>5. rad sa stringovima</a:t>
            </a:r>
          </a:p>
          <a:p>
            <a:r>
              <a:rPr lang="sr-Latn-RS" dirty="0"/>
              <a:t>6. celi i realni brojevi i deljenje,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F09D-F988-4222-BFF3-E0F4E1D3F4D5}" type="datetime1">
              <a:rPr lang="en-US" smtClean="0"/>
              <a:t>10/17/2020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4</a:t>
            </a:fld>
            <a:endParaRPr lang="sr-Latn-R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46" y="114142"/>
            <a:ext cx="5190054" cy="1028702"/>
          </a:xfrm>
          <a:prstGeom prst="rect">
            <a:avLst/>
          </a:prstGeom>
        </p:spPr>
      </p:pic>
      <p:sp>
        <p:nvSpPr>
          <p:cNvPr id="11" name="Content Placeholder 9"/>
          <p:cNvSpPr txBox="1">
            <a:spLocks/>
          </p:cNvSpPr>
          <p:nvPr/>
        </p:nvSpPr>
        <p:spPr>
          <a:xfrm>
            <a:off x="5736716" y="2077754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RS" dirty="0" smtClean="0"/>
              <a:t>7. grananje, </a:t>
            </a:r>
          </a:p>
          <a:p>
            <a:r>
              <a:rPr lang="sr-Latn-RS" dirty="0" smtClean="0"/>
              <a:t>8. petlje FOR </a:t>
            </a:r>
          </a:p>
          <a:p>
            <a:r>
              <a:rPr lang="sr-Latn-RS" dirty="0" smtClean="0"/>
              <a:t>9. petlja WHILE, </a:t>
            </a:r>
          </a:p>
          <a:p>
            <a:r>
              <a:rPr lang="sr-Latn-RS" dirty="0" smtClean="0"/>
              <a:t>10.liste, </a:t>
            </a:r>
          </a:p>
          <a:p>
            <a:r>
              <a:rPr lang="sr-Latn-RS" dirty="0" smtClean="0"/>
              <a:t>11.rečnici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62166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b="1" dirty="0" err="1"/>
              <a:t>Funkcije</a:t>
            </a:r>
            <a:r>
              <a:rPr lang="en-US" sz="7200" b="1" dirty="0"/>
              <a:t> input() </a:t>
            </a:r>
            <a:r>
              <a:rPr lang="en-US" sz="7200" b="1" dirty="0" err="1"/>
              <a:t>i</a:t>
            </a:r>
            <a:r>
              <a:rPr lang="en-US" sz="7200" b="1" dirty="0"/>
              <a:t> print()</a:t>
            </a:r>
            <a:endParaRPr lang="sr-Latn-RS" sz="7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860" y="1870075"/>
            <a:ext cx="5181600" cy="4351338"/>
          </a:xfrm>
        </p:spPr>
        <p:txBody>
          <a:bodyPr/>
          <a:lstStyle/>
          <a:p>
            <a:r>
              <a:rPr lang="en-US" b="1" dirty="0"/>
              <a:t>input</a:t>
            </a:r>
            <a:r>
              <a:rPr lang="en-US" b="1" dirty="0" smtClean="0"/>
              <a:t>()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sr-Latn-RS" dirty="0" smtClean="0"/>
          </a:p>
          <a:p>
            <a:r>
              <a:rPr lang="en-US" dirty="0" smtClean="0"/>
              <a:t>Ova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zadatak</a:t>
            </a:r>
            <a:r>
              <a:rPr lang="en-US" dirty="0"/>
              <a:t> da </a:t>
            </a:r>
            <a:r>
              <a:rPr lang="en-US" dirty="0" err="1"/>
              <a:t>čeka</a:t>
            </a:r>
            <a:r>
              <a:rPr lang="en-US" dirty="0"/>
              <a:t> da </a:t>
            </a:r>
            <a:r>
              <a:rPr lang="en-US" dirty="0" err="1"/>
              <a:t>korisnik</a:t>
            </a:r>
            <a:r>
              <a:rPr lang="en-US" dirty="0"/>
              <a:t> </a:t>
            </a:r>
            <a:r>
              <a:rPr lang="en-US" dirty="0" err="1"/>
              <a:t>ukuca</a:t>
            </a:r>
            <a:r>
              <a:rPr lang="en-US" dirty="0"/>
              <a:t> </a:t>
            </a:r>
            <a:r>
              <a:rPr lang="en-US" dirty="0" err="1"/>
              <a:t>tekst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tastaturi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pritisne</a:t>
            </a:r>
            <a:r>
              <a:rPr lang="en-US" dirty="0"/>
              <a:t> ENTER.</a:t>
            </a:r>
            <a:endParaRPr lang="sr-Latn-R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print</a:t>
            </a:r>
            <a:r>
              <a:rPr lang="en-US" b="1" dirty="0" smtClean="0"/>
              <a:t>()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sr-Latn-RS" dirty="0" smtClean="0"/>
              <a:t>štampamo sadržaj neke promenljive :</a:t>
            </a:r>
            <a:endParaRPr lang="en-US" dirty="0" smtClean="0"/>
          </a:p>
          <a:p>
            <a:pPr marL="0" indent="0">
              <a:buNone/>
            </a:pPr>
            <a:r>
              <a:rPr lang="sr-Latn-RS" dirty="0" smtClean="0"/>
              <a:t>                   </a:t>
            </a:r>
            <a:r>
              <a:rPr lang="en-US" dirty="0" smtClean="0"/>
              <a:t>print(r)</a:t>
            </a:r>
            <a:endParaRPr lang="sr-Latn-RS" dirty="0" smtClean="0"/>
          </a:p>
          <a:p>
            <a:r>
              <a:rPr lang="sr-Latn-RS" dirty="0" smtClean="0"/>
              <a:t>Štampamo neki string tj. tekst</a:t>
            </a:r>
            <a:endParaRPr lang="sr-Latn-RS" dirty="0"/>
          </a:p>
          <a:p>
            <a:pPr marL="0" indent="0">
              <a:buNone/>
            </a:pPr>
            <a:r>
              <a:rPr lang="en-US" dirty="0" smtClean="0"/>
              <a:t>   print(“</a:t>
            </a:r>
            <a:r>
              <a:rPr lang="en-US" dirty="0" err="1" smtClean="0"/>
              <a:t>STAMPAMO</a:t>
            </a:r>
            <a:r>
              <a:rPr lang="en-US" dirty="0" smtClean="0"/>
              <a:t> NA </a:t>
            </a:r>
            <a:r>
              <a:rPr lang="en-US" dirty="0" err="1" smtClean="0"/>
              <a:t>EKRAN</a:t>
            </a:r>
            <a:r>
              <a:rPr lang="en-US" dirty="0" smtClean="0"/>
              <a:t>”)</a:t>
            </a:r>
            <a:endParaRPr lang="sr-Latn-R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CCC0-4190-477F-B3E0-98AB9F25FBE6}" type="datetime1">
              <a:rPr lang="en-US" smtClean="0"/>
              <a:t>10/17/2020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5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7397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69572" y="854855"/>
            <a:ext cx="10515600" cy="1325563"/>
          </a:xfrm>
        </p:spPr>
        <p:txBody>
          <a:bodyPr>
            <a:normAutofit/>
          </a:bodyPr>
          <a:lstStyle/>
          <a:p>
            <a:pPr algn="just"/>
            <a:r>
              <a:rPr lang="sr-Latn-R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Šta je promenljiva? </a:t>
            </a:r>
            <a:endParaRPr lang="sr-Latn-R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572" y="2281180"/>
            <a:ext cx="1717521" cy="998967"/>
          </a:xfrm>
        </p:spPr>
      </p:pic>
      <p:pic>
        <p:nvPicPr>
          <p:cNvPr id="13" name="Content Placeholder 12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572" y="4649273"/>
            <a:ext cx="1717521" cy="1143869"/>
          </a:xfr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F09D-F988-4222-BFF3-E0F4E1D3F4D5}" type="datetime1">
              <a:rPr lang="en-US" smtClean="0"/>
              <a:t>10/17/2020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6</a:t>
            </a:fld>
            <a:endParaRPr lang="sr-Latn-RS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46" y="114142"/>
            <a:ext cx="3732154" cy="73973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6988" y="2067822"/>
            <a:ext cx="4412515" cy="372532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8296861" y="2281180"/>
            <a:ext cx="355098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200" dirty="0" smtClean="0"/>
              <a:t>Promenljiva ili varijabla je mesto u memoriji računara u kome se smešta neki podatak.</a:t>
            </a:r>
            <a:endParaRPr lang="sr-Latn-RS" sz="3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42" y="3563482"/>
            <a:ext cx="1802900" cy="1085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18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829480"/>
            <a:ext cx="10515600" cy="1325563"/>
          </a:xfrm>
        </p:spPr>
        <p:txBody>
          <a:bodyPr>
            <a:normAutofit/>
          </a:bodyPr>
          <a:lstStyle/>
          <a:p>
            <a:pPr algn="r"/>
            <a:r>
              <a:rPr lang="sr-Latn-R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Tipovi podataka u Python-u</a:t>
            </a:r>
            <a:endParaRPr lang="sr-Latn-R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1928812" y="2068515"/>
          <a:ext cx="8334375" cy="4084320"/>
        </p:xfrm>
        <a:graphic>
          <a:graphicData uri="http://schemas.openxmlformats.org/drawingml/2006/table">
            <a:tbl>
              <a:tblPr/>
              <a:tblGrid>
                <a:gridCol w="1524000"/>
                <a:gridCol w="6810375"/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sr-Latn-RS" dirty="0">
                          <a:effectLst/>
                        </a:rPr>
                        <a:t>Text Type:</a:t>
                      </a:r>
                    </a:p>
                  </a:txBody>
                  <a:tcPr marL="1524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r-Latn-RS" dirty="0">
                          <a:effectLst/>
                        </a:rPr>
                        <a:t>str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sr-Latn-RS" dirty="0">
                          <a:effectLst/>
                        </a:rPr>
                        <a:t>Numeric Types:</a:t>
                      </a:r>
                    </a:p>
                  </a:txBody>
                  <a:tcPr marL="1524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r-Latn-RS" dirty="0">
                          <a:effectLst/>
                        </a:rPr>
                        <a:t>int, float, complex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sr-Latn-RS">
                          <a:effectLst/>
                        </a:rPr>
                        <a:t>Sequence Types:</a:t>
                      </a:r>
                    </a:p>
                  </a:txBody>
                  <a:tcPr marL="1524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r-Latn-RS" dirty="0">
                          <a:effectLst/>
                        </a:rPr>
                        <a:t>list, tuple, range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sr-Latn-RS">
                          <a:effectLst/>
                        </a:rPr>
                        <a:t>Mapping Type:</a:t>
                      </a:r>
                    </a:p>
                  </a:txBody>
                  <a:tcPr marL="1524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r-Latn-RS" dirty="0">
                          <a:effectLst/>
                        </a:rPr>
                        <a:t>dict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sr-Latn-RS">
                          <a:effectLst/>
                        </a:rPr>
                        <a:t>Set Types:</a:t>
                      </a:r>
                    </a:p>
                  </a:txBody>
                  <a:tcPr marL="1524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r-Latn-RS" dirty="0">
                          <a:effectLst/>
                        </a:rPr>
                        <a:t>set, frozenset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sr-Latn-RS">
                          <a:effectLst/>
                        </a:rPr>
                        <a:t>Boolean Type:</a:t>
                      </a:r>
                    </a:p>
                  </a:txBody>
                  <a:tcPr marL="1524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r-Latn-RS" dirty="0">
                          <a:effectLst/>
                        </a:rPr>
                        <a:t>bool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sr-Latn-RS">
                          <a:effectLst/>
                        </a:rPr>
                        <a:t>Binary Types:</a:t>
                      </a:r>
                    </a:p>
                  </a:txBody>
                  <a:tcPr marL="1524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r-Latn-RS" dirty="0">
                          <a:effectLst/>
                        </a:rPr>
                        <a:t>bytes, bytearray, memoryview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Oval 8"/>
          <p:cNvSpPr/>
          <p:nvPr/>
        </p:nvSpPr>
        <p:spPr>
          <a:xfrm>
            <a:off x="3335627" y="1841678"/>
            <a:ext cx="1068947" cy="110758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F09D-F988-4222-BFF3-E0F4E1D3F4D5}" type="datetime1">
              <a:rPr lang="en-US" smtClean="0"/>
              <a:t>10/17/2020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7</a:t>
            </a:fld>
            <a:endParaRPr lang="sr-Latn-R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46" y="114142"/>
            <a:ext cx="5190054" cy="1028702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3174641" y="4984125"/>
            <a:ext cx="1390918" cy="47651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6552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5400" b="1" dirty="0" smtClean="0"/>
              <a:t>Definisanje tipa podataka</a:t>
            </a:r>
            <a:endParaRPr lang="sr-Latn-RS" sz="5400" b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sr-Latn-RS" sz="4800" dirty="0" smtClean="0"/>
              <a:t>Ponekad treba da odredimo tip podatka u programu</a:t>
            </a:r>
            <a:endParaRPr lang="en-US" sz="4800" dirty="0"/>
          </a:p>
          <a:p>
            <a:r>
              <a:rPr lang="sr-Latn-RS" sz="4800" dirty="0" smtClean="0"/>
              <a:t>  </a:t>
            </a:r>
            <a:r>
              <a:rPr lang="en-US" sz="4800" dirty="0" err="1" smtClean="0"/>
              <a:t>int</a:t>
            </a:r>
            <a:r>
              <a:rPr lang="en-US" sz="4800" dirty="0"/>
              <a:t>() </a:t>
            </a:r>
            <a:endParaRPr lang="sr-Latn-RS" sz="4800" dirty="0" smtClean="0"/>
          </a:p>
          <a:p>
            <a:r>
              <a:rPr lang="sr-Latn-RS" sz="4800" dirty="0" smtClean="0"/>
              <a:t>  </a:t>
            </a:r>
            <a:r>
              <a:rPr lang="en-US" sz="4800" dirty="0" smtClean="0"/>
              <a:t>float</a:t>
            </a:r>
            <a:r>
              <a:rPr lang="en-US" sz="4800" dirty="0"/>
              <a:t>() </a:t>
            </a:r>
          </a:p>
          <a:p>
            <a:r>
              <a:rPr lang="sr-Latn-RS" sz="4800" dirty="0" smtClean="0"/>
              <a:t>  </a:t>
            </a:r>
            <a:r>
              <a:rPr lang="en-US" sz="4800" dirty="0" err="1" smtClean="0"/>
              <a:t>str</a:t>
            </a:r>
            <a:r>
              <a:rPr lang="en-US" sz="4800" dirty="0" smtClean="0"/>
              <a:t>()</a:t>
            </a:r>
            <a:endParaRPr lang="en-US" sz="4800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sr-Latn-R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CCC0-4190-477F-B3E0-98AB9F25FBE6}" type="datetime1">
              <a:rPr lang="en-US" smtClean="0"/>
              <a:t>10/17/2020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8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72427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endParaRPr lang="en-US" sz="18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3" name="TextShape 2"/>
          <p:cNvSpPr txBox="1"/>
          <p:nvPr/>
        </p:nvSpPr>
        <p:spPr>
          <a:xfrm>
            <a:off x="838080" y="180524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en-US" sz="2800" dirty="0" err="1" smtClean="0"/>
              <a:t>Metode</a:t>
            </a:r>
            <a:r>
              <a:rPr lang="en-US" sz="2800" dirty="0" smtClean="0"/>
              <a:t> </a:t>
            </a:r>
            <a:r>
              <a:rPr lang="sr-Latn-RS" sz="2800" dirty="0" smtClean="0"/>
              <a:t>len(), </a:t>
            </a:r>
            <a:r>
              <a:rPr lang="en-US" sz="2800" dirty="0" smtClean="0"/>
              <a:t>upper(), lower()</a:t>
            </a:r>
            <a:r>
              <a:rPr lang="sr-Latn-RS" sz="2800" dirty="0" smtClean="0"/>
              <a:t>,</a:t>
            </a:r>
            <a:r>
              <a:rPr lang="en-US" sz="2800" dirty="0"/>
              <a:t> </a:t>
            </a:r>
            <a:r>
              <a:rPr lang="en-US" sz="2800" dirty="0" err="1"/>
              <a:t>isupper</a:t>
            </a:r>
            <a:r>
              <a:rPr lang="en-US" sz="2800" dirty="0"/>
              <a:t>(), </a:t>
            </a:r>
            <a:r>
              <a:rPr lang="en-US" sz="2800" dirty="0" err="1"/>
              <a:t>islower</a:t>
            </a:r>
            <a:r>
              <a:rPr lang="en-US" sz="2800" dirty="0" smtClean="0"/>
              <a:t>()</a:t>
            </a:r>
            <a:r>
              <a:rPr lang="sr-Latn-RS" sz="2800" dirty="0" smtClean="0"/>
              <a:t>,find()+</a:t>
            </a:r>
            <a:endParaRPr lang="sr-Latn-RS" sz="2800" b="1" dirty="0"/>
          </a:p>
        </p:txBody>
      </p:sp>
      <p:pic>
        <p:nvPicPr>
          <p:cNvPr id="104" name="Picture 4"/>
          <p:cNvPicPr/>
          <p:nvPr/>
        </p:nvPicPr>
        <p:blipFill>
          <a:blip r:embed="rId2"/>
          <a:stretch/>
        </p:blipFill>
        <p:spPr>
          <a:xfrm>
            <a:off x="332280" y="435960"/>
            <a:ext cx="5189760" cy="1028520"/>
          </a:xfrm>
          <a:prstGeom prst="rect">
            <a:avLst/>
          </a:prstGeom>
          <a:ln>
            <a:noFill/>
          </a:ln>
        </p:spPr>
      </p:pic>
      <p:pic>
        <p:nvPicPr>
          <p:cNvPr id="7" name="Content Placeholder 6" descr="islower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160" y="2723311"/>
            <a:ext cx="2926334" cy="251481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upperlower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2131" y="3355880"/>
            <a:ext cx="2903220" cy="1249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7436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1903</TotalTime>
  <Words>654</Words>
  <Application>Microsoft Office PowerPoint</Application>
  <PresentationFormat>Widescreen</PresentationFormat>
  <Paragraphs>131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Consolas</vt:lpstr>
      <vt:lpstr>Verdana</vt:lpstr>
      <vt:lpstr>Office Theme</vt:lpstr>
      <vt:lpstr>        Besplatan kurs Python-a za učenike Novog Pazara, Raške, Sjenice i Tutina  </vt:lpstr>
      <vt:lpstr>Sva pitanja na mail: sejonp2708@gmail.com</vt:lpstr>
      <vt:lpstr>5. ČAS</vt:lpstr>
      <vt:lpstr>Plan gradiva</vt:lpstr>
      <vt:lpstr>Funkcije input() i print()</vt:lpstr>
      <vt:lpstr>                  Šta je promenljiva? </vt:lpstr>
      <vt:lpstr>Tipovi podataka u Python-u</vt:lpstr>
      <vt:lpstr>Definisanje tipa podataka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Sejo</dc:creator>
  <cp:lastModifiedBy>Sejo</cp:lastModifiedBy>
  <cp:revision>93</cp:revision>
  <dcterms:created xsi:type="dcterms:W3CDTF">2020-10-01T11:25:08Z</dcterms:created>
  <dcterms:modified xsi:type="dcterms:W3CDTF">2020-10-17T11:01:18Z</dcterms:modified>
</cp:coreProperties>
</file>