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57" r:id="rId4"/>
    <p:sldId id="282" r:id="rId5"/>
    <p:sldId id="277" r:id="rId6"/>
    <p:sldId id="275" r:id="rId7"/>
    <p:sldId id="280" r:id="rId8"/>
    <p:sldId id="279" r:id="rId9"/>
    <p:sldId id="287" r:id="rId10"/>
    <p:sldId id="274" r:id="rId11"/>
    <p:sldId id="283" r:id="rId12"/>
    <p:sldId id="276" r:id="rId13"/>
    <p:sldId id="278" r:id="rId14"/>
    <p:sldId id="284" r:id="rId15"/>
    <p:sldId id="286" r:id="rId16"/>
    <p:sldId id="288" r:id="rId17"/>
    <p:sldId id="285" r:id="rId18"/>
    <p:sldId id="289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17.10.2020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10/17/2020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10/17/2020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10/17/2020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10/17/2020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10/17/2020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10/17/2020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026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56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sr-Latn-RS" sz="2800" b="1" dirty="0" smtClean="0"/>
              <a:t>Zadatak </a:t>
            </a:r>
            <a:r>
              <a:rPr lang="sr-Latn-RS" sz="2800" b="1" dirty="0"/>
              <a:t>br. </a:t>
            </a:r>
            <a:r>
              <a:rPr lang="sr-Latn-RS" sz="2800" b="1" dirty="0" smtClean="0"/>
              <a:t>1</a:t>
            </a:r>
            <a:endParaRPr lang="sr-Latn-RS" sz="2800" b="1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tak </a:t>
            </a:r>
            <a:r>
              <a:rPr lang="sr-Latn-RS" sz="2400" b="0" strike="noStrike" spc="-1" dirty="0" smtClean="0">
                <a:latin typeface="Calibri"/>
              </a:rPr>
              <a:t>Napisati program koji će tražiti od korisnika da unese svoje ime i prezime (podatke smestiti u dve posebne promenljive). Napraviti novu promenljivu koja će spojiti ime i prezime. Prikazati spojeno ime i prezime, dužinu ime</a:t>
            </a:r>
            <a:r>
              <a:rPr lang="en-US" sz="2400" b="0" strike="noStrike" spc="-1" dirty="0" err="1" smtClean="0">
                <a:latin typeface="Calibri"/>
              </a:rPr>
              <a:t>na</a:t>
            </a:r>
            <a:r>
              <a:rPr lang="sr-Latn-RS" sz="2400" b="0" strike="noStrike" spc="-1" dirty="0" smtClean="0">
                <a:latin typeface="Calibri"/>
              </a:rPr>
              <a:t> i dužinu prezimena.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sr-Latn-RS" sz="2400" spc="-1" dirty="0"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4400" b="1" spc="-1" dirty="0">
                <a:latin typeface="Calibri"/>
              </a:rPr>
              <a:t>l</a:t>
            </a:r>
            <a:r>
              <a:rPr lang="sr-Latn-RS" sz="4400" b="1" strike="noStrike" spc="-1" dirty="0" smtClean="0">
                <a:latin typeface="Calibri"/>
              </a:rPr>
              <a:t>en()</a:t>
            </a:r>
            <a:endParaRPr lang="en-US" sz="4400" b="1" strike="noStrike" spc="-1" dirty="0">
              <a:latin typeface="Calibri"/>
            </a:endParaRPr>
          </a:p>
        </p:txBody>
      </p:sp>
      <p:pic>
        <p:nvPicPr>
          <p:cNvPr id="89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80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026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marL="45756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sr-Latn-RS" sz="4000" b="1" dirty="0" smtClean="0"/>
              <a:t>Zadatak </a:t>
            </a:r>
            <a:r>
              <a:rPr lang="sr-Latn-RS" sz="4000" b="1" dirty="0"/>
              <a:t>br. </a:t>
            </a:r>
            <a:r>
              <a:rPr lang="sr-Latn-RS" sz="4000" b="1" dirty="0" smtClean="0"/>
              <a:t>2</a:t>
            </a:r>
            <a:endParaRPr lang="en-US" sz="4000" b="1" dirty="0" smtClean="0"/>
          </a:p>
          <a:p>
            <a:pPr marL="45756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sr-Latn-RS" sz="2800" dirty="0"/>
          </a:p>
          <a:p>
            <a:pPr lvl="0"/>
            <a:r>
              <a:rPr lang="en-US" sz="2800" dirty="0" err="1"/>
              <a:t>Napraviti</a:t>
            </a:r>
            <a:r>
              <a:rPr lang="en-US" sz="2800" dirty="0"/>
              <a:t> </a:t>
            </a:r>
            <a:r>
              <a:rPr lang="en-US" sz="2800" dirty="0" err="1"/>
              <a:t>promenljivu</a:t>
            </a:r>
            <a:r>
              <a:rPr lang="en-US" sz="2800" dirty="0"/>
              <a:t> </a:t>
            </a:r>
            <a:r>
              <a:rPr lang="en-US" sz="2800" i="1" dirty="0" err="1"/>
              <a:t>adresa</a:t>
            </a:r>
            <a:r>
              <a:rPr lang="en-US" sz="2800" dirty="0"/>
              <a:t>, </a:t>
            </a:r>
            <a:r>
              <a:rPr lang="en-US" sz="2800" dirty="0" err="1"/>
              <a:t>dodeliti</a:t>
            </a:r>
            <a:r>
              <a:rPr lang="en-US" sz="2800" dirty="0"/>
              <a:t> </a:t>
            </a:r>
            <a:r>
              <a:rPr lang="en-US" sz="2800" dirty="0" err="1"/>
              <a:t>joj</a:t>
            </a:r>
            <a:r>
              <a:rPr lang="en-US" sz="2800" dirty="0"/>
              <a:t> </a:t>
            </a:r>
            <a:r>
              <a:rPr lang="en-US" sz="2800" dirty="0" err="1"/>
              <a:t>vrednost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ispisati</a:t>
            </a:r>
            <a:r>
              <a:rPr lang="en-US" sz="2800" dirty="0"/>
              <a:t> </a:t>
            </a:r>
            <a:r>
              <a:rPr lang="en-US" sz="2800" dirty="0" err="1"/>
              <a:t>tu</a:t>
            </a:r>
            <a:r>
              <a:rPr lang="en-US" sz="2800" dirty="0"/>
              <a:t> </a:t>
            </a:r>
            <a:r>
              <a:rPr lang="en-US" sz="2800" dirty="0" err="1"/>
              <a:t>vrednost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Potom</a:t>
            </a:r>
            <a:r>
              <a:rPr lang="en-US" sz="2800" dirty="0" smtClean="0"/>
              <a:t> </a:t>
            </a:r>
            <a:r>
              <a:rPr lang="en-US" sz="2800" dirty="0" err="1" smtClean="0"/>
              <a:t>pretvoriti</a:t>
            </a:r>
            <a:r>
              <a:rPr lang="en-US" sz="2800" dirty="0" smtClean="0"/>
              <a:t> string u mala </a:t>
            </a:r>
            <a:r>
              <a:rPr lang="sr-Latn-RS" sz="2800" dirty="0" smtClean="0"/>
              <a:t>i</a:t>
            </a:r>
            <a:r>
              <a:rPr lang="en-US" sz="2800" dirty="0" smtClean="0"/>
              <a:t>I</a:t>
            </a:r>
            <a:r>
              <a:rPr lang="sr-Latn-R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velika</a:t>
            </a:r>
            <a:r>
              <a:rPr lang="en-US" sz="2800" dirty="0" smtClean="0"/>
              <a:t> </a:t>
            </a:r>
            <a:r>
              <a:rPr lang="en-US" sz="2800" dirty="0" err="1" smtClean="0"/>
              <a:t>slova</a:t>
            </a:r>
            <a:endParaRPr lang="en-US" sz="2800" dirty="0" smtClean="0"/>
          </a:p>
          <a:p>
            <a:pPr lvl="0"/>
            <a:endParaRPr lang="en-US" sz="2800" dirty="0"/>
          </a:p>
          <a:p>
            <a:endParaRPr lang="sr-Latn-RS" sz="2800" dirty="0" smtClean="0"/>
          </a:p>
          <a:p>
            <a:r>
              <a:rPr lang="sr-Latn-RS" sz="2800" dirty="0" smtClean="0"/>
              <a:t>PRIMER:</a:t>
            </a:r>
            <a:endParaRPr lang="sr-Latn-R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= "Hello, World!"</a:t>
            </a:r>
            <a:br>
              <a:rPr lang="en-US" sz="2800" dirty="0"/>
            </a:br>
            <a:r>
              <a:rPr lang="en-US" sz="2800" dirty="0"/>
              <a:t>print(</a:t>
            </a:r>
            <a:r>
              <a:rPr lang="en-US" sz="2800" dirty="0" err="1"/>
              <a:t>a.lower</a:t>
            </a:r>
            <a:r>
              <a:rPr lang="en-US" sz="2800" dirty="0" smtClean="0"/>
              <a:t>())</a:t>
            </a:r>
          </a:p>
          <a:p>
            <a:endParaRPr lang="en-US" sz="2800" dirty="0"/>
          </a:p>
          <a:p>
            <a:r>
              <a:rPr lang="en-US" sz="2800" dirty="0"/>
              <a:t>print(</a:t>
            </a:r>
            <a:r>
              <a:rPr lang="en-US" sz="2800" dirty="0" err="1"/>
              <a:t>adresa.lower</a:t>
            </a:r>
            <a:r>
              <a:rPr lang="en-US" sz="2800" dirty="0"/>
              <a:t>())</a:t>
            </a:r>
          </a:p>
          <a:p>
            <a:r>
              <a:rPr lang="en-US" sz="2800" dirty="0"/>
              <a:t>print(</a:t>
            </a:r>
            <a:r>
              <a:rPr lang="en-US" sz="2800" dirty="0" err="1"/>
              <a:t>adresa.upper</a:t>
            </a:r>
            <a:r>
              <a:rPr lang="en-US" sz="2800" dirty="0"/>
              <a:t>())</a:t>
            </a:r>
          </a:p>
          <a:p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sr-Latn-RS" sz="2800" dirty="0"/>
          </a:p>
        </p:txBody>
      </p:sp>
      <p:pic>
        <p:nvPicPr>
          <p:cNvPr id="89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19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484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>
                <a:latin typeface="Calibri"/>
              </a:rPr>
              <a:t>Zadatak br. </a:t>
            </a:r>
            <a:r>
              <a:rPr lang="sr-Latn-RS" sz="2800" b="0" strike="noStrike" spc="-1" dirty="0" smtClean="0">
                <a:latin typeface="Calibri"/>
              </a:rPr>
              <a:t>3</a:t>
            </a:r>
            <a:endParaRPr lang="en-US" sz="2800" b="0" strike="noStrike" spc="-1" dirty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>
                <a:latin typeface="Calibri"/>
              </a:rPr>
              <a:t>Napisati program koji traži od korisnika da unese dan, mesec i godinu rođenja. Prikazati unete podatke spojeno i gramatički ispravno</a:t>
            </a:r>
            <a:r>
              <a:rPr lang="sr-Latn-RS" sz="2400" b="0" strike="noStrike" spc="-1" dirty="0" smtClean="0">
                <a:latin typeface="Calibri"/>
              </a:rPr>
              <a:t>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endParaRPr lang="sr-Latn-RS" sz="2400" spc="-1" dirty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endParaRPr lang="sr-Latn-RS" sz="2400" b="0" strike="noStrike" spc="-1" dirty="0" smtClean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4400" b="1" spc="-1" dirty="0">
                <a:latin typeface="Calibri"/>
              </a:rPr>
              <a:t>s</a:t>
            </a:r>
            <a:r>
              <a:rPr lang="sr-Latn-RS" sz="4400" b="1" spc="-1" dirty="0" smtClean="0">
                <a:latin typeface="Calibri"/>
              </a:rPr>
              <a:t>trip()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altLang="sr-Latn-RS" sz="2100" dirty="0">
                <a:solidFill>
                  <a:srgbClr val="000000"/>
                </a:solidFill>
                <a:latin typeface="Verdana" panose="020B0604030504040204" pitchFamily="34" charset="0"/>
              </a:rPr>
              <a:t>The </a:t>
            </a:r>
            <a:r>
              <a:rPr lang="sr-Latn-RS" altLang="sr-Latn-RS" sz="2100" dirty="0">
                <a:solidFill>
                  <a:srgbClr val="DC1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strip()</a:t>
            </a:r>
            <a:r>
              <a:rPr lang="sr-Latn-RS" altLang="sr-Latn-RS" sz="2100" dirty="0">
                <a:solidFill>
                  <a:srgbClr val="000000"/>
                </a:solidFill>
                <a:latin typeface="Verdana" panose="020B0604030504040204" pitchFamily="34" charset="0"/>
              </a:rPr>
              <a:t> method removes any whitespace from the beginning or the end:</a:t>
            </a:r>
            <a:endParaRPr lang="sr-Latn-RS" altLang="sr-Latn-RS" sz="2100" dirty="0"/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4400" b="1" spc="-1" dirty="0" smtClean="0">
                <a:latin typeface="Calibri"/>
              </a:rPr>
              <a:t>l</a:t>
            </a:r>
            <a:r>
              <a:rPr lang="sr-Latn-RS" sz="4400" b="1" strike="noStrike" spc="-1" dirty="0" smtClean="0">
                <a:latin typeface="Calibri"/>
              </a:rPr>
              <a:t>strip()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4400" b="1" spc="-1" dirty="0">
                <a:latin typeface="Calibri"/>
              </a:rPr>
              <a:t>r</a:t>
            </a:r>
            <a:r>
              <a:rPr lang="sr-Latn-RS" sz="4400" b="1" spc="-1" dirty="0" smtClean="0">
                <a:latin typeface="Calibri"/>
              </a:rPr>
              <a:t>strip()</a:t>
            </a:r>
            <a:endParaRPr lang="en-US" sz="4400" b="1" strike="noStrike" spc="-1" dirty="0">
              <a:latin typeface="Calibri"/>
            </a:endParaRPr>
          </a:p>
        </p:txBody>
      </p:sp>
      <p:pic>
        <p:nvPicPr>
          <p:cNvPr id="101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57835"/>
            <a:ext cx="184731" cy="646331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484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>
                <a:latin typeface="Calibri"/>
              </a:rPr>
              <a:t>Zadatak br. </a:t>
            </a:r>
            <a:r>
              <a:rPr lang="sr-Latn-RS" sz="2800" b="0" strike="noStrike" spc="-1" dirty="0" smtClean="0">
                <a:latin typeface="Calibri"/>
              </a:rPr>
              <a:t>4</a:t>
            </a:r>
            <a:endParaRPr lang="en-US" sz="2800" b="0" strike="noStrike" spc="-1" dirty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>
                <a:latin typeface="Calibri"/>
              </a:rPr>
              <a:t>Napisati program koji traži od korisnika da unese dan, mesec i godinu rođenja. Prikazati unete podatke spojeno i gramatički ispravno</a:t>
            </a:r>
            <a:r>
              <a:rPr lang="sr-Latn-RS" sz="2400" b="0" strike="noStrike" spc="-1" dirty="0" smtClean="0">
                <a:latin typeface="Calibri"/>
              </a:rPr>
              <a:t>. </a:t>
            </a:r>
            <a:r>
              <a:rPr lang="en-US" sz="2400" b="0" strike="noStrike" spc="-1" dirty="0" err="1" smtClean="0">
                <a:latin typeface="Calibri"/>
              </a:rPr>
              <a:t>Izra</a:t>
            </a:r>
            <a:r>
              <a:rPr lang="sr-Latn-RS" sz="2400" b="0" strike="noStrike" spc="-1" dirty="0" smtClean="0">
                <a:latin typeface="Calibri"/>
              </a:rPr>
              <a:t>čunati zbir vrednosti brojeva koji su dati za dan mesec i godinu rođenja.</a:t>
            </a:r>
            <a:endParaRPr lang="en-US" sz="2400" b="0" strike="noStrike" spc="-1" dirty="0">
              <a:latin typeface="Calibri"/>
            </a:endParaRPr>
          </a:p>
        </p:txBody>
      </p:sp>
      <p:pic>
        <p:nvPicPr>
          <p:cNvPr id="101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46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Za</a:t>
            </a:r>
            <a:r>
              <a:rPr lang="sr-Latn-RS" sz="2800" spc="-1" dirty="0"/>
              <a:t>Zadatak br. </a:t>
            </a:r>
            <a:r>
              <a:rPr lang="sr-Latn-RS" sz="2800" spc="-1" dirty="0" smtClean="0"/>
              <a:t>5</a:t>
            </a:r>
            <a:endParaRPr lang="en-US" sz="2800" spc="-1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datak </a:t>
            </a:r>
            <a:r>
              <a:rPr lang="sr-Latn-RS" sz="2800" b="0" strike="noStrike" spc="-1" dirty="0">
                <a:solidFill>
                  <a:srgbClr val="FFFFFF"/>
                </a:solidFill>
                <a:latin typeface="Calibri"/>
              </a:rPr>
              <a:t>br. 5</a:t>
            </a:r>
            <a:endParaRPr lang="en-US" sz="2800" b="0" strike="noStrike" spc="-1" dirty="0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>
                <a:latin typeface="Calibri"/>
              </a:rPr>
              <a:t>Napisati program koji traži od korisnika da unese mesto u kojem živi. Prikazati prvo slovo, poslednje slovo i zajedno drugo i treće slovo grada i proveriti da li je početno slovo unetog naziva veliko ili malo</a:t>
            </a:r>
            <a:r>
              <a:rPr lang="sr-Latn-RS" sz="2400" b="0" strike="noStrike" spc="-1" dirty="0" smtClean="0">
                <a:latin typeface="Calibri"/>
              </a:rPr>
              <a:t>.</a:t>
            </a:r>
            <a:endParaRPr lang="en-US" sz="2400" b="0" strike="noStrike" spc="-1" dirty="0" smtClean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endParaRPr lang="sr-Latn-RS" sz="2400" b="0" strike="noStrike" spc="-1" dirty="0" smtClean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spc="-1" dirty="0" smtClean="0">
                <a:latin typeface="Calibri"/>
              </a:rPr>
              <a:t>ime_promenljive</a:t>
            </a:r>
            <a:r>
              <a:rPr lang="en-US" sz="2400" spc="-1" dirty="0" smtClean="0">
                <a:latin typeface="Calibri"/>
              </a:rPr>
              <a:t>[0</a:t>
            </a:r>
            <a:r>
              <a:rPr lang="en-US" sz="2400" spc="-1" dirty="0" smtClean="0">
                <a:latin typeface="Calibri"/>
              </a:rPr>
              <a:t>]</a:t>
            </a:r>
            <a:r>
              <a:rPr lang="sr-Latn-RS" sz="2400" spc="-1" dirty="0" smtClean="0">
                <a:latin typeface="Calibri"/>
              </a:rPr>
              <a:t>      </a:t>
            </a:r>
            <a:r>
              <a:rPr lang="en-US" sz="2400" spc="-1" dirty="0" smtClean="0">
                <a:latin typeface="Calibri"/>
              </a:rPr>
              <a:t>[]    {}  ()</a:t>
            </a:r>
            <a:endParaRPr lang="en-US" sz="2400" spc="-1" dirty="0" smtClean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spc="-1" dirty="0" smtClean="0"/>
              <a:t>ime_promenljive</a:t>
            </a:r>
            <a:r>
              <a:rPr lang="en-US" sz="2400" spc="-1" dirty="0" smtClean="0"/>
              <a:t>[1</a:t>
            </a:r>
            <a:r>
              <a:rPr lang="en-US" sz="2400" spc="-1" dirty="0" smtClean="0"/>
              <a:t>]</a:t>
            </a:r>
            <a:endParaRPr lang="sr-Latn-RS" sz="2400" spc="-1" dirty="0" smtClean="0"/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b="0" strike="noStrike" spc="-1" dirty="0" smtClean="0">
                <a:latin typeface="Calibri"/>
              </a:rPr>
              <a:t>S  j e n  i c a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400" spc="-1" dirty="0" smtClean="0">
                <a:latin typeface="Calibri"/>
              </a:rPr>
              <a:t>0 1 2 3 45 6</a:t>
            </a:r>
            <a:endParaRPr lang="en-US" sz="2400" spc="-1" dirty="0" smtClean="0"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spc="-1" dirty="0"/>
              <a:t>print(</a:t>
            </a:r>
            <a:r>
              <a:rPr lang="en-US" sz="2400" spc="-1" dirty="0" err="1"/>
              <a:t>mesto</a:t>
            </a:r>
            <a:r>
              <a:rPr lang="en-US" sz="2400" spc="-1" dirty="0"/>
              <a:t>[1:3])</a:t>
            </a:r>
            <a:endParaRPr lang="en-US" sz="2400" b="0" strike="noStrike" spc="-1" dirty="0">
              <a:latin typeface="Calibri"/>
            </a:endParaRPr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07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052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latin typeface="Calibri"/>
              </a:rPr>
              <a:t>Zadatak br. 6</a:t>
            </a:r>
            <a:endParaRPr lang="en-US" sz="2800" b="0" strike="noStrike" spc="-1" dirty="0" smtClean="0">
              <a:latin typeface="Calibri"/>
            </a:endParaRPr>
          </a:p>
          <a:p>
            <a:pPr marL="228600" lvl="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dirty="0" err="1"/>
              <a:t>Napisati</a:t>
            </a:r>
            <a:r>
              <a:rPr lang="en-US" sz="2800" dirty="0"/>
              <a:t> program </a:t>
            </a:r>
            <a:r>
              <a:rPr lang="en-US" sz="2800" dirty="0" err="1"/>
              <a:t>pomoću</a:t>
            </a:r>
            <a:r>
              <a:rPr lang="en-US" sz="2800" dirty="0"/>
              <a:t> </a:t>
            </a:r>
            <a:r>
              <a:rPr lang="en-US" sz="2800" dirty="0" err="1"/>
              <a:t>koga</a:t>
            </a:r>
            <a:r>
              <a:rPr lang="en-US" sz="2800" dirty="0"/>
              <a:t> </a:t>
            </a:r>
            <a:r>
              <a:rPr lang="en-US" sz="2800" dirty="0" err="1"/>
              <a:t>možeš</a:t>
            </a:r>
            <a:r>
              <a:rPr lang="en-US" sz="2800" dirty="0"/>
              <a:t> da </a:t>
            </a:r>
            <a:r>
              <a:rPr lang="en-US" sz="2800" dirty="0" err="1"/>
              <a:t>uneseš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škole</a:t>
            </a:r>
            <a:r>
              <a:rPr lang="en-US" sz="2800" dirty="0"/>
              <a:t> u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ideš</a:t>
            </a:r>
            <a:r>
              <a:rPr lang="en-US" sz="2800" dirty="0"/>
              <a:t>. </a:t>
            </a:r>
            <a:r>
              <a:rPr lang="en-US" sz="2800" dirty="0" err="1"/>
              <a:t>Zatim</a:t>
            </a:r>
            <a:r>
              <a:rPr lang="en-US" sz="2800" dirty="0"/>
              <a:t> program </a:t>
            </a:r>
            <a:r>
              <a:rPr lang="en-US" sz="2800" dirty="0" err="1"/>
              <a:t>prikazuje</a:t>
            </a:r>
            <a:r>
              <a:rPr lang="en-US" sz="2800" dirty="0"/>
              <a:t> </a:t>
            </a:r>
            <a:r>
              <a:rPr lang="en-US" sz="2800" dirty="0" err="1"/>
              <a:t>naziv</a:t>
            </a:r>
            <a:r>
              <a:rPr lang="en-US" sz="2800" dirty="0"/>
              <a:t> </a:t>
            </a:r>
            <a:r>
              <a:rPr lang="en-US" sz="2800" dirty="0" err="1"/>
              <a:t>škole</a:t>
            </a:r>
            <a:r>
              <a:rPr lang="en-US" sz="2800" dirty="0"/>
              <a:t>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uneo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prikazuje</a:t>
            </a:r>
            <a:r>
              <a:rPr lang="en-US" sz="2800" dirty="0"/>
              <a:t> </a:t>
            </a:r>
            <a:r>
              <a:rPr lang="en-US" sz="2800" dirty="0" err="1"/>
              <a:t>četvrto</a:t>
            </a:r>
            <a:r>
              <a:rPr lang="en-US" sz="2800" dirty="0"/>
              <a:t> </a:t>
            </a:r>
            <a:r>
              <a:rPr lang="en-US" sz="2800" dirty="0" err="1"/>
              <a:t>slovo</a:t>
            </a:r>
            <a:r>
              <a:rPr lang="en-US" sz="2800" dirty="0"/>
              <a:t> u </a:t>
            </a:r>
            <a:r>
              <a:rPr lang="en-US" sz="2800" dirty="0" err="1"/>
              <a:t>nazivu</a:t>
            </a:r>
            <a:r>
              <a:rPr lang="en-US" sz="2800" dirty="0"/>
              <a:t> </a:t>
            </a:r>
            <a:r>
              <a:rPr lang="en-US" sz="2800" dirty="0" err="1"/>
              <a:t>tvoje</a:t>
            </a:r>
            <a:r>
              <a:rPr lang="en-US" sz="2800" dirty="0"/>
              <a:t> </a:t>
            </a:r>
            <a:r>
              <a:rPr lang="en-US" sz="2800" dirty="0" err="1"/>
              <a:t>škole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koliko</a:t>
            </a:r>
            <a:r>
              <a:rPr lang="en-US" sz="2800" dirty="0"/>
              <a:t> </a:t>
            </a:r>
            <a:r>
              <a:rPr lang="en-US" sz="2800" dirty="0" err="1"/>
              <a:t>naziv</a:t>
            </a:r>
            <a:r>
              <a:rPr lang="en-US" sz="2800" dirty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/>
              <a:t>škole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karaktera</a:t>
            </a:r>
            <a:r>
              <a:rPr lang="en-US" sz="2800" dirty="0"/>
              <a:t>.</a:t>
            </a:r>
            <a:endParaRPr lang="sr-Latn-RS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br. 5</a:t>
            </a:r>
            <a:endParaRPr lang="en-US" sz="2800" b="0" strike="noStrike" spc="-1" dirty="0" smtClean="0">
              <a:solidFill>
                <a:srgbClr val="FFFFFF"/>
              </a:solidFill>
              <a:latin typeface="Calibri"/>
            </a:endParaRPr>
          </a:p>
          <a:p>
            <a:endParaRPr lang="sr-Latn-RS" sz="2800" dirty="0" smtClean="0"/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0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052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latin typeface="Calibri"/>
              </a:rPr>
              <a:t>Zadatak br. 7</a:t>
            </a:r>
            <a:endParaRPr lang="en-US" sz="2800" b="0" strike="noStrike" spc="-1" dirty="0" smtClean="0"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dirty="0"/>
              <a:t> </a:t>
            </a:r>
            <a:r>
              <a:rPr lang="en-US" sz="2800" dirty="0" err="1"/>
              <a:t>Napisati</a:t>
            </a:r>
            <a:r>
              <a:rPr lang="en-US" sz="2800" dirty="0"/>
              <a:t> program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traži</a:t>
            </a:r>
            <a:r>
              <a:rPr lang="en-US" sz="2800" dirty="0"/>
              <a:t> od </a:t>
            </a:r>
            <a:r>
              <a:rPr lang="en-US" sz="2800" dirty="0" err="1"/>
              <a:t>korisnika</a:t>
            </a:r>
            <a:r>
              <a:rPr lang="en-US" sz="2800" dirty="0"/>
              <a:t> da </a:t>
            </a:r>
            <a:r>
              <a:rPr lang="en-US" sz="2800" dirty="0" err="1"/>
              <a:t>unese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prezime</a:t>
            </a:r>
            <a:r>
              <a:rPr lang="en-US" sz="2800" dirty="0"/>
              <a:t> (</a:t>
            </a:r>
            <a:r>
              <a:rPr lang="en-US" sz="2800" dirty="0" err="1"/>
              <a:t>oba</a:t>
            </a:r>
            <a:r>
              <a:rPr lang="en-US" sz="2800" dirty="0"/>
              <a:t> </a:t>
            </a:r>
            <a:r>
              <a:rPr lang="en-US" sz="2800" dirty="0" err="1"/>
              <a:t>podatka</a:t>
            </a:r>
            <a:r>
              <a:rPr lang="en-US" sz="2800" dirty="0"/>
              <a:t> </a:t>
            </a:r>
            <a:r>
              <a:rPr lang="en-US" sz="2800" dirty="0" err="1"/>
              <a:t>sačuvati</a:t>
            </a:r>
            <a:r>
              <a:rPr lang="en-US" sz="2800" dirty="0"/>
              <a:t> u </a:t>
            </a:r>
            <a:r>
              <a:rPr lang="en-US" sz="2800" dirty="0" err="1"/>
              <a:t>jednoj</a:t>
            </a:r>
            <a:r>
              <a:rPr lang="en-US" sz="2800" dirty="0"/>
              <a:t> </a:t>
            </a:r>
            <a:r>
              <a:rPr lang="en-US" sz="2800" dirty="0" err="1"/>
              <a:t>promenljivoj</a:t>
            </a:r>
            <a:r>
              <a:rPr lang="en-US" sz="2800" dirty="0"/>
              <a:t>). </a:t>
            </a:r>
            <a:r>
              <a:rPr lang="en-US" sz="2800" dirty="0" err="1"/>
              <a:t>Prikazati</a:t>
            </a:r>
            <a:r>
              <a:rPr lang="en-US" sz="2800" dirty="0"/>
              <a:t> </a:t>
            </a:r>
            <a:r>
              <a:rPr lang="en-US" sz="2800" dirty="0" err="1"/>
              <a:t>inicijale</a:t>
            </a:r>
            <a:r>
              <a:rPr lang="en-US" sz="2800" dirty="0"/>
              <a:t>, </a:t>
            </a:r>
            <a:r>
              <a:rPr lang="en-US" sz="2800" dirty="0" err="1"/>
              <a:t>prikazati</a:t>
            </a:r>
            <a:r>
              <a:rPr lang="en-US" sz="2800" dirty="0"/>
              <a:t> </a:t>
            </a:r>
            <a:r>
              <a:rPr lang="en-US" sz="2800" dirty="0" err="1"/>
              <a:t>dužinu</a:t>
            </a:r>
            <a:r>
              <a:rPr lang="en-US" sz="2800" dirty="0"/>
              <a:t> </a:t>
            </a:r>
            <a:r>
              <a:rPr lang="en-US" sz="2800" dirty="0" err="1"/>
              <a:t>imena</a:t>
            </a:r>
            <a:r>
              <a:rPr lang="en-US" sz="2800" dirty="0"/>
              <a:t>, </a:t>
            </a:r>
            <a:r>
              <a:rPr lang="en-US" sz="2800" dirty="0" err="1"/>
              <a:t>prikazati</a:t>
            </a:r>
            <a:r>
              <a:rPr lang="en-US" sz="2800" dirty="0"/>
              <a:t> </a:t>
            </a:r>
            <a:r>
              <a:rPr lang="en-US" sz="2800" dirty="0" err="1"/>
              <a:t>dužinu</a:t>
            </a:r>
            <a:r>
              <a:rPr lang="en-US" sz="2800" dirty="0"/>
              <a:t> </a:t>
            </a:r>
            <a:r>
              <a:rPr lang="en-US" sz="2800" dirty="0" err="1"/>
              <a:t>prezimena</a:t>
            </a:r>
            <a:r>
              <a:rPr lang="en-US" sz="2800" dirty="0" smtClean="0"/>
              <a:t>.</a:t>
            </a:r>
            <a:endParaRPr lang="sr-Latn-RS" sz="2800" dirty="0" smtClean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sr-Latn-RS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dirty="0" err="1"/>
              <a:t>Metoda</a:t>
            </a:r>
            <a:r>
              <a:rPr lang="en-US" sz="2800" dirty="0"/>
              <a:t> find() </a:t>
            </a:r>
            <a:r>
              <a:rPr lang="en-US" sz="2800" dirty="0" err="1"/>
              <a:t>vraća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pojavljivanja</a:t>
            </a:r>
            <a:r>
              <a:rPr lang="en-US" sz="2800" dirty="0"/>
              <a:t> </a:t>
            </a:r>
            <a:r>
              <a:rPr lang="en-US" sz="2800" dirty="0" err="1" smtClean="0"/>
              <a:t>podstringa</a:t>
            </a:r>
            <a:endParaRPr lang="sr-Latn-RS" sz="2800" dirty="0" smtClean="0"/>
          </a:p>
          <a:p>
            <a:endParaRPr lang="sr-Latn-RS" sz="2800" dirty="0" smtClean="0"/>
          </a:p>
          <a:p>
            <a:r>
              <a:rPr lang="sr-Latn-RS" sz="2800" dirty="0" smtClean="0"/>
              <a:t>S </a:t>
            </a:r>
            <a:r>
              <a:rPr lang="sr-Latn-RS" sz="2800" dirty="0"/>
              <a:t>e a d    G  i c  i  c</a:t>
            </a:r>
          </a:p>
          <a:p>
            <a:r>
              <a:rPr lang="sr-Latn-RS" sz="2800" dirty="0"/>
              <a:t>0 1 2 3 4 5 6 7 8 9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sr-Latn-RS" sz="2800" dirty="0"/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br. 5</a:t>
            </a:r>
            <a:endParaRPr lang="en-US" sz="2800" b="0" strike="noStrike" spc="-1" dirty="0" smtClean="0">
              <a:solidFill>
                <a:srgbClr val="FFFFFF"/>
              </a:solidFill>
              <a:latin typeface="Calibri"/>
            </a:endParaRPr>
          </a:p>
          <a:p>
            <a:endParaRPr lang="sr-Latn-RS" sz="2800" dirty="0" smtClean="0"/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036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052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latin typeface="Calibri"/>
              </a:rPr>
              <a:t>Zadatak br. 8</a:t>
            </a: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br</a:t>
            </a:r>
            <a:r>
              <a:rPr lang="sr-Latn-RS" sz="2800" b="0" strike="noStrike" spc="-1" dirty="0">
                <a:solidFill>
                  <a:srgbClr val="FFFFFF"/>
                </a:solidFill>
                <a:latin typeface="Calibri"/>
              </a:rPr>
              <a:t>. 5</a:t>
            </a:r>
            <a:endParaRPr lang="en-US" sz="2800" b="0" strike="noStrike" spc="-1" dirty="0">
              <a:solidFill>
                <a:srgbClr val="FFFFFF"/>
              </a:solidFill>
              <a:latin typeface="Calibri"/>
            </a:endParaRPr>
          </a:p>
          <a:p>
            <a:endParaRPr lang="sr-Latn-RS" sz="2800" dirty="0" smtClean="0"/>
          </a:p>
          <a:p>
            <a:r>
              <a:rPr lang="sr-Latn-RS" sz="2800" dirty="0"/>
              <a:t> </a:t>
            </a:r>
            <a:r>
              <a:rPr lang="sr-Latn-RS" sz="2800" dirty="0" smtClean="0"/>
              <a:t>    </a:t>
            </a:r>
            <a:r>
              <a:rPr lang="en-US" sz="2800" dirty="0" err="1" smtClean="0"/>
              <a:t>Programer</a:t>
            </a:r>
            <a:r>
              <a:rPr lang="en-US" sz="2800" dirty="0" smtClean="0"/>
              <a:t> </a:t>
            </a:r>
            <a:r>
              <a:rPr lang="en-US" sz="2800" dirty="0"/>
              <a:t>Mika </a:t>
            </a:r>
            <a:r>
              <a:rPr lang="en-US" sz="2800" dirty="0" err="1"/>
              <a:t>opet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problem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svojim</a:t>
            </a:r>
            <a:r>
              <a:rPr lang="en-US" sz="2800" dirty="0"/>
              <a:t> </a:t>
            </a:r>
            <a:r>
              <a:rPr lang="en-US" sz="2800" dirty="0" err="1"/>
              <a:t>bazenom</a:t>
            </a:r>
            <a:r>
              <a:rPr lang="en-US" sz="2800" dirty="0"/>
              <a:t>. </a:t>
            </a:r>
            <a:r>
              <a:rPr lang="en-US" sz="2800" dirty="0" err="1"/>
              <a:t>Ovog</a:t>
            </a:r>
            <a:r>
              <a:rPr lang="en-US" sz="2800" dirty="0"/>
              <a:t> </a:t>
            </a:r>
            <a:r>
              <a:rPr lang="en-US" sz="2800" dirty="0" err="1"/>
              <a:t>puta</a:t>
            </a:r>
            <a:r>
              <a:rPr lang="en-US" sz="2800" dirty="0"/>
              <a:t> </a:t>
            </a:r>
            <a:r>
              <a:rPr lang="en-US" sz="2800" dirty="0" err="1"/>
              <a:t>želi</a:t>
            </a:r>
            <a:r>
              <a:rPr lang="en-US" sz="2800" dirty="0"/>
              <a:t> da </a:t>
            </a:r>
            <a:r>
              <a:rPr lang="en-US" sz="2800" dirty="0" err="1"/>
              <a:t>izračuna</a:t>
            </a:r>
            <a:r>
              <a:rPr lang="en-US" sz="2800" dirty="0"/>
              <a:t> </a:t>
            </a:r>
            <a:r>
              <a:rPr lang="en-US" sz="2800" dirty="0" err="1"/>
              <a:t>dijagonalu</a:t>
            </a:r>
            <a:r>
              <a:rPr lang="en-US" sz="2800" dirty="0"/>
              <a:t> </a:t>
            </a:r>
            <a:r>
              <a:rPr lang="en-US" sz="2800" dirty="0" err="1"/>
              <a:t>prekrivača</a:t>
            </a:r>
            <a:r>
              <a:rPr lang="en-US" sz="2800" dirty="0"/>
              <a:t> </a:t>
            </a:r>
            <a:r>
              <a:rPr lang="en-US" sz="2800" dirty="0" err="1"/>
              <a:t>kojim</a:t>
            </a:r>
            <a:r>
              <a:rPr lang="en-US" sz="2800" dirty="0"/>
              <a:t> </a:t>
            </a:r>
            <a:r>
              <a:rPr lang="en-US" sz="2800" dirty="0" err="1"/>
              <a:t>pokriva</a:t>
            </a:r>
            <a:r>
              <a:rPr lang="en-US" sz="2800" dirty="0"/>
              <a:t> </a:t>
            </a:r>
            <a:r>
              <a:rPr lang="en-US" sz="2800" dirty="0" err="1"/>
              <a:t>svoj</a:t>
            </a:r>
            <a:r>
              <a:rPr lang="en-US" sz="2800" dirty="0"/>
              <a:t> </a:t>
            </a:r>
            <a:r>
              <a:rPr lang="en-US" sz="2800" dirty="0" err="1"/>
              <a:t>bazen</a:t>
            </a:r>
            <a:r>
              <a:rPr lang="en-US" sz="2800" dirty="0"/>
              <a:t>.</a:t>
            </a:r>
            <a:endParaRPr lang="sr-Latn-RS" sz="2400" dirty="0"/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dijagonal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4287520"/>
            <a:ext cx="1976120" cy="995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9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052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sr-Latn-RS" sz="2800" b="0" strike="noStrike" spc="-1" dirty="0" smtClean="0">
                <a:latin typeface="Calibri"/>
              </a:rPr>
              <a:t>Zadatak br. 9</a:t>
            </a:r>
            <a:r>
              <a:rPr lang="sr-Latn-RS" sz="2800" b="0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sr-Latn-RS" sz="2800" b="0" strike="noStrike" spc="-1" dirty="0">
                <a:solidFill>
                  <a:srgbClr val="FFFFFF"/>
                </a:solidFill>
                <a:latin typeface="Calibri"/>
              </a:rPr>
              <a:t>5</a:t>
            </a:r>
            <a:endParaRPr lang="en-US" sz="2800" b="0" strike="noStrike" spc="-1" dirty="0">
              <a:solidFill>
                <a:srgbClr val="FFFFFF"/>
              </a:solidFill>
              <a:latin typeface="Calibri"/>
            </a:endParaRPr>
          </a:p>
          <a:p>
            <a:r>
              <a:rPr lang="en-US" sz="2800" dirty="0" err="1" smtClean="0"/>
              <a:t>Napisati</a:t>
            </a:r>
            <a:r>
              <a:rPr lang="en-US" sz="2800" dirty="0" smtClean="0"/>
              <a:t> </a:t>
            </a:r>
            <a:r>
              <a:rPr lang="en-US" sz="2800" dirty="0"/>
              <a:t>program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omogućiti</a:t>
            </a:r>
            <a:r>
              <a:rPr lang="en-US" sz="2800" dirty="0"/>
              <a:t> </a:t>
            </a:r>
            <a:r>
              <a:rPr lang="en-US" sz="2800" dirty="0" err="1"/>
              <a:t>korisniku</a:t>
            </a:r>
            <a:r>
              <a:rPr lang="en-US" sz="2800" dirty="0"/>
              <a:t> da </a:t>
            </a:r>
            <a:r>
              <a:rPr lang="en-US" sz="2800" dirty="0" err="1"/>
              <a:t>unese</a:t>
            </a:r>
            <a:r>
              <a:rPr lang="en-US" sz="2800" dirty="0"/>
              <a:t> </a:t>
            </a:r>
            <a:r>
              <a:rPr lang="en-US" sz="2800" dirty="0" err="1"/>
              <a:t>svoj</a:t>
            </a:r>
            <a:r>
              <a:rPr lang="en-US" sz="2800" dirty="0"/>
              <a:t> </a:t>
            </a:r>
            <a:r>
              <a:rPr lang="en-US" sz="2800" dirty="0" err="1"/>
              <a:t>matični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nekog</a:t>
            </a:r>
            <a:r>
              <a:rPr lang="en-US" sz="2800" dirty="0"/>
              <a:t> od </a:t>
            </a:r>
            <a:r>
              <a:rPr lang="en-US" sz="2800" dirty="0" err="1"/>
              <a:t>roditelja</a:t>
            </a:r>
            <a:r>
              <a:rPr lang="en-US" sz="2800" dirty="0"/>
              <a:t> (</a:t>
            </a:r>
            <a:r>
              <a:rPr lang="en-US" sz="2800" dirty="0" err="1"/>
              <a:t>pretpostavljamo</a:t>
            </a:r>
            <a:r>
              <a:rPr lang="en-US" sz="2800" dirty="0"/>
              <a:t> da je </a:t>
            </a:r>
            <a:r>
              <a:rPr lang="en-US" sz="2800" dirty="0" err="1"/>
              <a:t>korisnik</a:t>
            </a:r>
            <a:r>
              <a:rPr lang="en-US" sz="2800" dirty="0"/>
              <a:t> </a:t>
            </a:r>
            <a:r>
              <a:rPr lang="en-US" sz="2800" dirty="0" err="1"/>
              <a:t>rođen</a:t>
            </a:r>
            <a:r>
              <a:rPr lang="en-US" sz="2800" dirty="0"/>
              <a:t> pre 2000. </a:t>
            </a:r>
            <a:r>
              <a:rPr lang="en-US" sz="2800" dirty="0" err="1"/>
              <a:t>godine</a:t>
            </a:r>
            <a:r>
              <a:rPr lang="en-US" sz="2800" dirty="0"/>
              <a:t>). </a:t>
            </a:r>
            <a:r>
              <a:rPr lang="en-US" sz="2800" dirty="0" err="1"/>
              <a:t>Prikazati</a:t>
            </a:r>
            <a:r>
              <a:rPr lang="en-US" sz="2800" dirty="0"/>
              <a:t> </a:t>
            </a:r>
            <a:r>
              <a:rPr lang="en-US" sz="2800" dirty="0" err="1"/>
              <a:t>uneti</a:t>
            </a:r>
            <a:r>
              <a:rPr lang="en-US" sz="2800" dirty="0"/>
              <a:t> </a:t>
            </a:r>
            <a:r>
              <a:rPr lang="en-US" sz="2800" dirty="0" err="1"/>
              <a:t>matični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, datum </a:t>
            </a:r>
            <a:r>
              <a:rPr lang="en-US" sz="2800" dirty="0" err="1"/>
              <a:t>rođenja</a:t>
            </a:r>
            <a:r>
              <a:rPr lang="en-US" sz="2800" dirty="0"/>
              <a:t> u </a:t>
            </a:r>
            <a:r>
              <a:rPr lang="en-US" sz="2800" dirty="0" err="1"/>
              <a:t>gramatički</a:t>
            </a:r>
            <a:r>
              <a:rPr lang="en-US" sz="2800" dirty="0"/>
              <a:t> </a:t>
            </a:r>
            <a:r>
              <a:rPr lang="en-US" sz="2800" dirty="0" err="1"/>
              <a:t>ispravnom</a:t>
            </a:r>
            <a:r>
              <a:rPr lang="en-US" sz="2800" dirty="0"/>
              <a:t> </a:t>
            </a:r>
            <a:r>
              <a:rPr lang="en-US" sz="2800" dirty="0" err="1"/>
              <a:t>obliku</a:t>
            </a:r>
            <a:r>
              <a:rPr lang="en-US" sz="2800" dirty="0"/>
              <a:t>, </a:t>
            </a:r>
            <a:r>
              <a:rPr lang="en-US" sz="2800" dirty="0" err="1"/>
              <a:t>zbir</a:t>
            </a:r>
            <a:r>
              <a:rPr lang="en-US" sz="2800" dirty="0"/>
              <a:t> </a:t>
            </a:r>
            <a:r>
              <a:rPr lang="en-US" sz="2800" dirty="0" err="1"/>
              <a:t>treće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četvrte</a:t>
            </a:r>
            <a:r>
              <a:rPr lang="en-US" sz="2800" dirty="0"/>
              <a:t> </a:t>
            </a:r>
            <a:r>
              <a:rPr lang="en-US" sz="2800" dirty="0" err="1"/>
              <a:t>cifre</a:t>
            </a:r>
            <a:r>
              <a:rPr lang="en-US" sz="2800" dirty="0"/>
              <a:t> u </a:t>
            </a:r>
            <a:r>
              <a:rPr lang="en-US" sz="2800" dirty="0" err="1"/>
              <a:t>matičnom</a:t>
            </a:r>
            <a:r>
              <a:rPr lang="en-US" sz="2800" dirty="0"/>
              <a:t> </a:t>
            </a:r>
            <a:r>
              <a:rPr lang="en-US" sz="2800" dirty="0" err="1"/>
              <a:t>broju</a:t>
            </a:r>
            <a:r>
              <a:rPr lang="en-US" sz="2800" dirty="0"/>
              <a:t>. Ne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unositi</a:t>
            </a:r>
            <a:r>
              <a:rPr lang="en-US" sz="2800" dirty="0"/>
              <a:t> </a:t>
            </a:r>
            <a:r>
              <a:rPr lang="en-US" sz="2800" dirty="0" err="1"/>
              <a:t>posebno</a:t>
            </a:r>
            <a:r>
              <a:rPr lang="en-US" sz="2800" dirty="0"/>
              <a:t> datum, </a:t>
            </a:r>
            <a:r>
              <a:rPr lang="en-US" sz="2800" dirty="0" err="1"/>
              <a:t>mesto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godinu</a:t>
            </a:r>
            <a:r>
              <a:rPr lang="en-US" sz="2800" dirty="0"/>
              <a:t> </a:t>
            </a:r>
            <a:r>
              <a:rPr lang="en-US" sz="2800" dirty="0" err="1"/>
              <a:t>rođenja</a:t>
            </a:r>
            <a:r>
              <a:rPr lang="en-US" sz="2800" dirty="0"/>
              <a:t> – </a:t>
            </a:r>
            <a:r>
              <a:rPr lang="en-US" sz="2800" dirty="0" err="1"/>
              <a:t>njih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“</a:t>
            </a:r>
            <a:r>
              <a:rPr lang="en-US" sz="2800" dirty="0" err="1"/>
              <a:t>izvući</a:t>
            </a:r>
            <a:r>
              <a:rPr lang="en-US" sz="2800" dirty="0"/>
              <a:t>”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JMBG</a:t>
            </a:r>
            <a:r>
              <a:rPr lang="en-US" sz="2800" dirty="0"/>
              <a:t>-a.</a:t>
            </a:r>
            <a:endParaRPr lang="sr-Latn-RS" sz="2800" dirty="0"/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0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10/17/2020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713" y="8461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gradiva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417519"/>
              </p:ext>
            </p:extLst>
          </p:nvPr>
        </p:nvGraphicFramePr>
        <p:xfrm>
          <a:off x="838200" y="1825625"/>
          <a:ext cx="5181600" cy="2987040"/>
        </p:xfrm>
        <a:graphic>
          <a:graphicData uri="http://schemas.openxmlformats.org/drawingml/2006/table">
            <a:tbl>
              <a:tblPr/>
              <a:tblGrid>
                <a:gridCol w="947493"/>
                <a:gridCol w="423410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1983799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1. instalacija Python-a, </a:t>
            </a:r>
          </a:p>
          <a:p>
            <a:r>
              <a:rPr lang="sr-Latn-RS" dirty="0"/>
              <a:t>2. interfejs IDLE, </a:t>
            </a:r>
          </a:p>
          <a:p>
            <a:r>
              <a:rPr lang="sr-Latn-RS" dirty="0"/>
              <a:t>3. tipovi promenljivih, </a:t>
            </a:r>
          </a:p>
          <a:p>
            <a:r>
              <a:rPr lang="sr-Latn-RS" dirty="0"/>
              <a:t>4. aritmetičke operacije, </a:t>
            </a:r>
          </a:p>
          <a:p>
            <a:r>
              <a:rPr lang="sr-Latn-RS" dirty="0"/>
              <a:t>5. rad sa stringovima</a:t>
            </a:r>
          </a:p>
          <a:p>
            <a:r>
              <a:rPr lang="sr-Latn-RS" dirty="0"/>
              <a:t>6. celi i realni brojevi i deljenje,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10/17/2020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5736716" y="207775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7. grananje, </a:t>
            </a:r>
          </a:p>
          <a:p>
            <a:r>
              <a:rPr lang="sr-Latn-RS" dirty="0" smtClean="0"/>
              <a:t>8. petlje FOR </a:t>
            </a:r>
          </a:p>
          <a:p>
            <a:r>
              <a:rPr lang="sr-Latn-RS" dirty="0" smtClean="0"/>
              <a:t>9. petlja WHILE, </a:t>
            </a:r>
          </a:p>
          <a:p>
            <a:r>
              <a:rPr lang="sr-Latn-RS" dirty="0" smtClean="0"/>
              <a:t>10.liste, </a:t>
            </a:r>
          </a:p>
          <a:p>
            <a:r>
              <a:rPr lang="sr-Latn-RS" dirty="0" smtClean="0"/>
              <a:t>11.rečnici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21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err="1"/>
              <a:t>Funkcije</a:t>
            </a:r>
            <a:r>
              <a:rPr lang="en-US" sz="7200" b="1" dirty="0"/>
              <a:t> input() </a:t>
            </a:r>
            <a:r>
              <a:rPr lang="en-US" sz="7200" b="1" dirty="0" err="1"/>
              <a:t>i</a:t>
            </a:r>
            <a:r>
              <a:rPr lang="en-US" sz="7200" b="1" dirty="0"/>
              <a:t> print()</a:t>
            </a:r>
            <a:endParaRPr lang="sr-Latn-R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" y="1870075"/>
            <a:ext cx="5181600" cy="4351338"/>
          </a:xfrm>
        </p:spPr>
        <p:txBody>
          <a:bodyPr/>
          <a:lstStyle/>
          <a:p>
            <a:r>
              <a:rPr lang="en-US" b="1" dirty="0"/>
              <a:t>input</a:t>
            </a:r>
            <a:r>
              <a:rPr lang="en-US" b="1" dirty="0" smtClean="0"/>
              <a:t>()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Ova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da </a:t>
            </a:r>
            <a:r>
              <a:rPr lang="en-US" dirty="0" err="1"/>
              <a:t>čeka</a:t>
            </a:r>
            <a:r>
              <a:rPr lang="en-US" dirty="0"/>
              <a:t> da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ukuca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tastaturi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pritisne</a:t>
            </a:r>
            <a:r>
              <a:rPr lang="en-US" dirty="0"/>
              <a:t> ENTER.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print</a:t>
            </a:r>
            <a:r>
              <a:rPr lang="en-US" b="1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sr-Latn-RS" dirty="0" smtClean="0"/>
              <a:t>štampamo sadržaj neke promenljive :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                   </a:t>
            </a:r>
            <a:r>
              <a:rPr lang="en-US" dirty="0" smtClean="0"/>
              <a:t>print(r)</a:t>
            </a:r>
            <a:endParaRPr lang="sr-Latn-RS" dirty="0" smtClean="0"/>
          </a:p>
          <a:p>
            <a:r>
              <a:rPr lang="sr-Latn-RS" dirty="0" smtClean="0"/>
              <a:t>Štampamo neki string tj. tekst</a:t>
            </a:r>
            <a:endParaRPr lang="sr-Latn-RS" dirty="0"/>
          </a:p>
          <a:p>
            <a:pPr marL="0" indent="0">
              <a:buNone/>
            </a:pPr>
            <a:r>
              <a:rPr lang="en-US" dirty="0" smtClean="0"/>
              <a:t>   print(“</a:t>
            </a:r>
            <a:r>
              <a:rPr lang="en-US" dirty="0" err="1" smtClean="0"/>
              <a:t>STAMPAMO</a:t>
            </a:r>
            <a:r>
              <a:rPr lang="en-US" dirty="0" smtClean="0"/>
              <a:t> NA </a:t>
            </a:r>
            <a:r>
              <a:rPr lang="en-US" dirty="0" err="1" smtClean="0"/>
              <a:t>EKRAN</a:t>
            </a:r>
            <a:r>
              <a:rPr lang="en-US" dirty="0" smtClean="0"/>
              <a:t>”)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39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572" y="85485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Šta je promenljiva? </a:t>
            </a:r>
            <a:endParaRPr lang="sr-Latn-R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2" y="2281180"/>
            <a:ext cx="1717521" cy="998967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2" y="4649273"/>
            <a:ext cx="1717521" cy="1143869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10/17/2020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6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3732154" cy="739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88" y="2067822"/>
            <a:ext cx="4412515" cy="37253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96861" y="2281180"/>
            <a:ext cx="3550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Promenljiva ili varijabla je mesto u memoriji računara u kome se smešta neki podatak.</a:t>
            </a:r>
            <a:endParaRPr lang="sr-Latn-R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42" y="3563482"/>
            <a:ext cx="1802900" cy="10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2948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Tipovi podataka u Python-u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928812" y="2068515"/>
          <a:ext cx="8334375" cy="4084320"/>
        </p:xfrm>
        <a:graphic>
          <a:graphicData uri="http://schemas.openxmlformats.org/drawingml/2006/table">
            <a:tbl>
              <a:tblPr/>
              <a:tblGrid>
                <a:gridCol w="1524000"/>
                <a:gridCol w="681037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Text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str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Numeric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int, float, complex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Sequence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list, tuple, range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Mapping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dict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Set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set, frozenset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Boolean Type: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bool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sr-Latn-RS">
                          <a:effectLst/>
                        </a:rPr>
                        <a:t>Binary Types:</a:t>
                      </a:r>
                    </a:p>
                  </a:txBody>
                  <a:tcPr marL="1524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RS" dirty="0">
                          <a:effectLst/>
                        </a:rPr>
                        <a:t>bytes, bytearray, memoryview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335627" y="1841678"/>
            <a:ext cx="1068947" cy="11075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10/17/2020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7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174641" y="4984125"/>
            <a:ext cx="1390918" cy="4765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55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5400" b="1" dirty="0" smtClean="0"/>
              <a:t>Definisanje tipa podataka</a:t>
            </a:r>
            <a:endParaRPr lang="sr-Latn-R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RS" sz="4800" dirty="0" smtClean="0"/>
              <a:t>Ponekad treba da odredimo tip podatka u programu</a:t>
            </a:r>
            <a:endParaRPr lang="en-US" sz="4800" dirty="0"/>
          </a:p>
          <a:p>
            <a:r>
              <a:rPr lang="sr-Latn-RS" sz="4800" dirty="0" smtClean="0"/>
              <a:t>  </a:t>
            </a:r>
            <a:r>
              <a:rPr lang="en-US" sz="4800" dirty="0" err="1" smtClean="0"/>
              <a:t>int</a:t>
            </a:r>
            <a:r>
              <a:rPr lang="en-US" sz="4800" dirty="0"/>
              <a:t>() </a:t>
            </a:r>
            <a:endParaRPr lang="sr-Latn-RS" sz="4800" dirty="0" smtClean="0"/>
          </a:p>
          <a:p>
            <a:r>
              <a:rPr lang="sr-Latn-RS" sz="4800" dirty="0" smtClean="0"/>
              <a:t>  </a:t>
            </a:r>
            <a:r>
              <a:rPr lang="en-US" sz="4800" dirty="0" smtClean="0"/>
              <a:t>float</a:t>
            </a:r>
            <a:r>
              <a:rPr lang="en-US" sz="4800" dirty="0"/>
              <a:t>() </a:t>
            </a:r>
          </a:p>
          <a:p>
            <a:r>
              <a:rPr lang="sr-Latn-RS" sz="4800" dirty="0" smtClean="0"/>
              <a:t>  </a:t>
            </a:r>
            <a:r>
              <a:rPr lang="en-US" sz="4800" dirty="0" err="1" smtClean="0"/>
              <a:t>str</a:t>
            </a:r>
            <a:r>
              <a:rPr lang="en-US" sz="4800" dirty="0" smtClean="0"/>
              <a:t>()</a:t>
            </a:r>
            <a:endParaRPr lang="en-US" sz="48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10/17/2020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42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052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sr-Latn-RS" sz="2800" dirty="0" smtClean="0"/>
              <a:t>len(), </a:t>
            </a:r>
            <a:r>
              <a:rPr lang="en-US" sz="2800" dirty="0" smtClean="0"/>
              <a:t>upper(), lower()</a:t>
            </a:r>
            <a:r>
              <a:rPr lang="sr-Latn-R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/>
              <a:t>isupper</a:t>
            </a:r>
            <a:r>
              <a:rPr lang="en-US" sz="2800" dirty="0"/>
              <a:t>(), </a:t>
            </a:r>
            <a:r>
              <a:rPr lang="en-US" sz="2800" dirty="0" err="1"/>
              <a:t>islower</a:t>
            </a:r>
            <a:r>
              <a:rPr lang="en-US" sz="2800" dirty="0" smtClean="0"/>
              <a:t>()</a:t>
            </a:r>
            <a:r>
              <a:rPr lang="sr-Latn-RS" sz="2800" dirty="0" smtClean="0"/>
              <a:t>,find()+</a:t>
            </a:r>
            <a:endParaRPr lang="sr-Latn-RS" sz="2800" b="1" dirty="0"/>
          </a:p>
        </p:txBody>
      </p:sp>
      <p:pic>
        <p:nvPicPr>
          <p:cNvPr id="104" name="Picture 4"/>
          <p:cNvPicPr/>
          <p:nvPr/>
        </p:nvPicPr>
        <p:blipFill>
          <a:blip r:embed="rId2"/>
          <a:stretch/>
        </p:blipFill>
        <p:spPr>
          <a:xfrm>
            <a:off x="332280" y="435960"/>
            <a:ext cx="5189760" cy="1028520"/>
          </a:xfrm>
          <a:prstGeom prst="rect">
            <a:avLst/>
          </a:prstGeom>
          <a:ln>
            <a:noFill/>
          </a:ln>
        </p:spPr>
      </p:pic>
      <p:pic>
        <p:nvPicPr>
          <p:cNvPr id="7" name="Content Placeholder 6" descr="islower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60" y="2723311"/>
            <a:ext cx="2926334" cy="2514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upperlow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131" y="3355880"/>
            <a:ext cx="2903220" cy="1249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4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654</Words>
  <Application>Microsoft Office PowerPoint</Application>
  <PresentationFormat>Widescreen</PresentationFormat>
  <Paragraphs>131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Verdana</vt:lpstr>
      <vt:lpstr>Office Theme</vt:lpstr>
      <vt:lpstr>        Besplatan kurs Python-a za učenike Novog Pazara, Raške, Sjenice i Tutina  </vt:lpstr>
      <vt:lpstr>Sva pitanja na mail: sejonp2708@gmail.com</vt:lpstr>
      <vt:lpstr>5. ČAS</vt:lpstr>
      <vt:lpstr>Plan gradiva</vt:lpstr>
      <vt:lpstr>Funkcije input() i print()</vt:lpstr>
      <vt:lpstr>                  Šta je promenljiva? </vt:lpstr>
      <vt:lpstr>Tipovi podataka u Python-u</vt:lpstr>
      <vt:lpstr>Definisanje tipa podataka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93</cp:revision>
  <dcterms:created xsi:type="dcterms:W3CDTF">2020-10-01T11:25:08Z</dcterms:created>
  <dcterms:modified xsi:type="dcterms:W3CDTF">2020-10-17T11:01:18Z</dcterms:modified>
</cp:coreProperties>
</file>