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2" r:id="rId3"/>
    <p:sldId id="257" r:id="rId4"/>
    <p:sldId id="282" r:id="rId5"/>
    <p:sldId id="277" r:id="rId6"/>
    <p:sldId id="275" r:id="rId7"/>
    <p:sldId id="280" r:id="rId8"/>
    <p:sldId id="279" r:id="rId9"/>
    <p:sldId id="287" r:id="rId10"/>
    <p:sldId id="301" r:id="rId11"/>
    <p:sldId id="302" r:id="rId12"/>
    <p:sldId id="299" r:id="rId13"/>
    <p:sldId id="300" r:id="rId14"/>
    <p:sldId id="285" r:id="rId15"/>
    <p:sldId id="293" r:id="rId16"/>
    <p:sldId id="290" r:id="rId17"/>
    <p:sldId id="297" r:id="rId18"/>
    <p:sldId id="274" r:id="rId19"/>
    <p:sldId id="292" r:id="rId20"/>
    <p:sldId id="294" r:id="rId21"/>
    <p:sldId id="295" r:id="rId22"/>
    <p:sldId id="296" r:id="rId23"/>
    <p:sldId id="298" r:id="rId24"/>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2"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FB2054-33CB-4010-892A-20E1E65F648F}" type="datetimeFigureOut">
              <a:rPr lang="sr-Latn-RS" smtClean="0"/>
              <a:t>18.10.2020</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593C6-50C4-48D5-AE4B-03FE1E292A71}" type="slidenum">
              <a:rPr lang="sr-Latn-RS" smtClean="0"/>
              <a:t>‹#›</a:t>
            </a:fld>
            <a:endParaRPr lang="sr-Latn-RS"/>
          </a:p>
        </p:txBody>
      </p:sp>
    </p:spTree>
    <p:extLst>
      <p:ext uri="{BB962C8B-B14F-4D97-AF65-F5344CB8AC3E}">
        <p14:creationId xmlns:p14="http://schemas.microsoft.com/office/powerpoint/2010/main" val="540656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5EA593C6-50C4-48D5-AE4B-03FE1E292A71}" type="slidenum">
              <a:rPr lang="sr-Latn-RS" smtClean="0"/>
              <a:t>1</a:t>
            </a:fld>
            <a:endParaRPr lang="sr-Latn-RS"/>
          </a:p>
        </p:txBody>
      </p:sp>
    </p:spTree>
    <p:extLst>
      <p:ext uri="{BB962C8B-B14F-4D97-AF65-F5344CB8AC3E}">
        <p14:creationId xmlns:p14="http://schemas.microsoft.com/office/powerpoint/2010/main" val="342454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5EA593C6-50C4-48D5-AE4B-03FE1E292A71}" type="slidenum">
              <a:rPr lang="sr-Latn-RS" smtClean="0"/>
              <a:t>3</a:t>
            </a:fld>
            <a:endParaRPr lang="sr-Latn-RS"/>
          </a:p>
        </p:txBody>
      </p:sp>
    </p:spTree>
    <p:extLst>
      <p:ext uri="{BB962C8B-B14F-4D97-AF65-F5344CB8AC3E}">
        <p14:creationId xmlns:p14="http://schemas.microsoft.com/office/powerpoint/2010/main" val="2155644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r-Latn-R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Latn-RS"/>
          </a:p>
        </p:txBody>
      </p:sp>
      <p:sp>
        <p:nvSpPr>
          <p:cNvPr id="4" name="Date Placeholder 3"/>
          <p:cNvSpPr>
            <a:spLocks noGrp="1"/>
          </p:cNvSpPr>
          <p:nvPr>
            <p:ph type="dt" sz="half" idx="10"/>
          </p:nvPr>
        </p:nvSpPr>
        <p:spPr/>
        <p:txBody>
          <a:bodyPr/>
          <a:lstStyle/>
          <a:p>
            <a:fld id="{7A92AF62-2538-4B7E-BF87-4940F64F9409}"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03046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E4B5C462-96BB-4723-93AF-AB3096E23C0C}"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84015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288E7088-F815-4563-8155-1E896761D311}"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69615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CFD6D4EF-6D69-4CD4-830D-A5C2040047FE}"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149515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Latn-R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62D8BF-F368-4A0D-AD3F-6C50AFA7193F}"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3996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p>
            <a:fld id="{CA32CCC0-4190-477F-B3E0-98AB9F25FBE6}" type="datetime1">
              <a:rPr lang="en-US" smtClean="0"/>
              <a:t>10/18/2020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403566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Latn-R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p>
            <a:fld id="{A08A67AD-D2A6-4F3D-848C-9BD8EEDAA199}" type="datetime1">
              <a:rPr lang="en-US" smtClean="0"/>
              <a:t>10/18/2020</a:t>
            </a:fld>
            <a:endParaRPr lang="sr-Latn-RS"/>
          </a:p>
        </p:txBody>
      </p:sp>
      <p:sp>
        <p:nvSpPr>
          <p:cNvPr id="8" name="Footer Placeholder 7"/>
          <p:cNvSpPr>
            <a:spLocks noGrp="1"/>
          </p:cNvSpPr>
          <p:nvPr>
            <p:ph type="ftr" sz="quarter" idx="11"/>
          </p:nvPr>
        </p:nvSpPr>
        <p:spPr/>
        <p:txBody>
          <a:bodyPr/>
          <a:lstStyle/>
          <a:p>
            <a:r>
              <a:rPr lang="sr-Latn-RS" smtClean="0"/>
              <a:t>Nastavnik Informatike i računarstva dipl.ing. Sead Gicić</a:t>
            </a:r>
            <a:endParaRPr lang="sr-Latn-RS"/>
          </a:p>
        </p:txBody>
      </p:sp>
      <p:sp>
        <p:nvSpPr>
          <p:cNvPr id="9" name="Slide Number Placeholder 8"/>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76875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p>
            <a:fld id="{C4B9FF31-B9F0-48CD-B33F-393824C12503}" type="datetime1">
              <a:rPr lang="en-US" smtClean="0"/>
              <a:t>10/18/2020</a:t>
            </a:fld>
            <a:endParaRPr lang="sr-Latn-RS"/>
          </a:p>
        </p:txBody>
      </p:sp>
      <p:sp>
        <p:nvSpPr>
          <p:cNvPr id="4" name="Footer Placeholder 3"/>
          <p:cNvSpPr>
            <a:spLocks noGrp="1"/>
          </p:cNvSpPr>
          <p:nvPr>
            <p:ph type="ftr" sz="quarter" idx="11"/>
          </p:nvPr>
        </p:nvSpPr>
        <p:spPr/>
        <p:txBody>
          <a:bodyPr/>
          <a:lstStyle/>
          <a:p>
            <a:r>
              <a:rPr lang="sr-Latn-RS" smtClean="0"/>
              <a:t>Nastavnik Informatike i računarstva dipl.ing. Sead Gicić</a:t>
            </a:r>
            <a:endParaRPr lang="sr-Latn-RS"/>
          </a:p>
        </p:txBody>
      </p:sp>
      <p:sp>
        <p:nvSpPr>
          <p:cNvPr id="5" name="Slide Number Placeholder 4"/>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313637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D894C-DBAF-4B11-B5EB-14366B4581A1}"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49203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3A359-18AA-4A38-865D-F03EEEB77BE8}" type="datetime1">
              <a:rPr lang="en-US" smtClean="0"/>
              <a:t>10/18/2020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86548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DB34E-B395-49BF-A533-74B5A7DF9BBC}" type="datetime1">
              <a:rPr lang="en-US" smtClean="0"/>
              <a:t>10/18/2020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a:t>
            </a:fld>
            <a:endParaRPr lang="sr-Latn-RS"/>
          </a:p>
        </p:txBody>
      </p:sp>
    </p:spTree>
    <p:extLst>
      <p:ext uri="{BB962C8B-B14F-4D97-AF65-F5344CB8AC3E}">
        <p14:creationId xmlns:p14="http://schemas.microsoft.com/office/powerpoint/2010/main" val="260247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Latn-R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2ABD8-3D66-4B73-901C-35E5A671CD90}" type="datetime1">
              <a:rPr lang="en-US" smtClean="0"/>
              <a:t>10/18/2020</a:t>
            </a:fld>
            <a:endParaRPr lang="sr-Latn-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r-Latn-RS" smtClean="0"/>
              <a:t>Nastavnik Informatike i računarstva dipl.ing. Sead Gicić</a:t>
            </a:r>
            <a:endParaRPr lang="sr-Latn-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F8C26-29A3-4591-9064-23FE9B9A32C8}" type="slidenum">
              <a:rPr lang="sr-Latn-RS" smtClean="0"/>
              <a:t>‹#›</a:t>
            </a:fld>
            <a:endParaRPr lang="sr-Latn-RS"/>
          </a:p>
        </p:txBody>
      </p:sp>
    </p:spTree>
    <p:extLst>
      <p:ext uri="{BB962C8B-B14F-4D97-AF65-F5344CB8AC3E}">
        <p14:creationId xmlns:p14="http://schemas.microsoft.com/office/powerpoint/2010/main" val="193863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6420" y="5345112"/>
            <a:ext cx="9144000" cy="2387600"/>
          </a:xfrm>
        </p:spPr>
        <p:txBody>
          <a:bodyPr>
            <a:noAutofit/>
          </a:bodyPr>
          <a:lstStyle/>
          <a:p>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smtClean="0">
                <a:effectLst>
                  <a:outerShdw blurRad="38100" dist="38100" dir="2700000" algn="tl">
                    <a:srgbClr val="000000">
                      <a:alpha val="43137"/>
                    </a:srgbClr>
                  </a:outerShdw>
                </a:effectLst>
              </a:rPr>
              <a:t/>
            </a:r>
            <a:br>
              <a:rPr lang="sr-Latn-RS" b="1" dirty="0" smtClean="0">
                <a:effectLst>
                  <a:outerShdw blurRad="38100" dist="38100" dir="2700000" algn="tl">
                    <a:srgbClr val="000000">
                      <a:alpha val="43137"/>
                    </a:srgbClr>
                  </a:outerShdw>
                </a:effectLst>
              </a:rPr>
            </a:br>
            <a:r>
              <a:rPr lang="sr-Latn-RS" sz="8000" b="1" dirty="0" smtClean="0">
                <a:effectLst>
                  <a:outerShdw blurRad="38100" dist="38100" dir="2700000" algn="tl">
                    <a:srgbClr val="000000">
                      <a:alpha val="43137"/>
                    </a:srgbClr>
                  </a:outerShdw>
                </a:effectLst>
              </a:rPr>
              <a:t>Besplatan </a:t>
            </a:r>
            <a:r>
              <a:rPr lang="sr-Latn-RS" sz="8000" b="1" dirty="0">
                <a:effectLst>
                  <a:outerShdw blurRad="38100" dist="38100" dir="2700000" algn="tl">
                    <a:srgbClr val="000000">
                      <a:alpha val="43137"/>
                    </a:srgbClr>
                  </a:outerShdw>
                </a:effectLst>
              </a:rPr>
              <a:t>kurs </a:t>
            </a:r>
            <a:r>
              <a:rPr lang="sr-Latn-RS" sz="8000" b="1" dirty="0" smtClean="0">
                <a:effectLst>
                  <a:outerShdw blurRad="38100" dist="38100" dir="2700000" algn="tl">
                    <a:srgbClr val="000000">
                      <a:alpha val="43137"/>
                    </a:srgbClr>
                  </a:outerShdw>
                </a:effectLst>
              </a:rPr>
              <a:t>Python-a </a:t>
            </a:r>
            <a:r>
              <a:rPr lang="sr-Latn-RS" sz="8000" b="1" dirty="0">
                <a:effectLst>
                  <a:outerShdw blurRad="38100" dist="38100" dir="2700000" algn="tl">
                    <a:srgbClr val="000000">
                      <a:alpha val="43137"/>
                    </a:srgbClr>
                  </a:outerShdw>
                </a:effectLst>
              </a:rPr>
              <a:t>za </a:t>
            </a:r>
            <a:r>
              <a:rPr lang="sr-Latn-RS" sz="8000" b="1" dirty="0" smtClean="0">
                <a:effectLst>
                  <a:outerShdw blurRad="38100" dist="38100" dir="2700000" algn="tl">
                    <a:srgbClr val="000000">
                      <a:alpha val="43137"/>
                    </a:srgbClr>
                  </a:outerShdw>
                </a:effectLst>
              </a:rPr>
              <a:t>učenike Novog Pazara, Raške, Sjenice i Tutina</a:t>
            </a: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r>
              <a:rPr lang="sr-Latn-RS" b="1" dirty="0">
                <a:effectLst>
                  <a:outerShdw blurRad="38100" dist="38100" dir="2700000" algn="tl">
                    <a:srgbClr val="000000">
                      <a:alpha val="43137"/>
                    </a:srgbClr>
                  </a:outerShdw>
                </a:effectLst>
              </a:rPr>
              <a:t/>
            </a:r>
            <a:br>
              <a:rPr lang="sr-Latn-RS" b="1" dirty="0">
                <a:effectLst>
                  <a:outerShdw blurRad="38100" dist="38100" dir="2700000" algn="tl">
                    <a:srgbClr val="000000">
                      <a:alpha val="43137"/>
                    </a:srgbClr>
                  </a:outerShdw>
                </a:effectLst>
              </a:rPr>
            </a:br>
            <a:endParaRPr lang="sr-Latn-RS" b="1"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8640493A-52AC-40FC-9246-7810EC66F87C}" type="datetime1">
              <a:rPr lang="en-US" smtClean="0"/>
              <a:t>10/18/2020</a:t>
            </a:fld>
            <a:endParaRPr lang="sr-Latn-RS"/>
          </a:p>
        </p:txBody>
      </p:sp>
      <p:sp>
        <p:nvSpPr>
          <p:cNvPr id="4" name="Footer Placeholder 3"/>
          <p:cNvSpPr>
            <a:spLocks noGrp="1"/>
          </p:cNvSpPr>
          <p:nvPr>
            <p:ph type="ftr" sz="quarter" idx="11"/>
          </p:nvPr>
        </p:nvSpPr>
        <p:spPr/>
        <p:txBody>
          <a:bodyPr/>
          <a:lstStyle/>
          <a:p>
            <a:r>
              <a:rPr lang="sr-Latn-RS" smtClean="0"/>
              <a:t>Nastavnik Informatike i računarstva dipl.ing. Sead Gicić</a:t>
            </a:r>
            <a:endParaRPr lang="sr-Latn-RS" dirty="0"/>
          </a:p>
        </p:txBody>
      </p:sp>
      <p:sp>
        <p:nvSpPr>
          <p:cNvPr id="5" name="Slide Number Placeholder 4"/>
          <p:cNvSpPr>
            <a:spLocks noGrp="1"/>
          </p:cNvSpPr>
          <p:nvPr>
            <p:ph type="sldNum" sz="quarter" idx="12"/>
          </p:nvPr>
        </p:nvSpPr>
        <p:spPr/>
        <p:txBody>
          <a:bodyPr/>
          <a:lstStyle/>
          <a:p>
            <a:fld id="{E3FF8C26-29A3-4591-9064-23FE9B9A32C8}" type="slidenum">
              <a:rPr lang="sr-Latn-RS" smtClean="0"/>
              <a:t>1</a:t>
            </a:fld>
            <a:endParaRPr lang="sr-Latn-RS"/>
          </a:p>
        </p:txBody>
      </p:sp>
      <p:pic>
        <p:nvPicPr>
          <p:cNvPr id="7" name="Picture 6">
            <a:extLst>
              <a:ext uri="{FF2B5EF4-FFF2-40B4-BE49-F238E27FC236}">
                <a16:creationId xmlns:a16="http://schemas.microsoft.com/office/drawing/2014/main" xmlns="" id="{D6EC2E7F-2658-4E96-9A06-153976F5C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1553145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 xmlns:a16="http://schemas.microsoft.com/office/drawing/2014/main" id="{29763FA5-B9BF-4F0F-A2E7-19636413BA0E}"/>
              </a:ext>
            </a:extLst>
          </p:cNvPr>
          <p:cNvSpPr>
            <a:spLocks noGrp="1"/>
          </p:cNvSpPr>
          <p:nvPr>
            <p:ph sz="half" idx="1"/>
          </p:nvPr>
        </p:nvSpPr>
        <p:spPr>
          <a:xfrm>
            <a:off x="838200" y="1825625"/>
            <a:ext cx="6894250" cy="4351338"/>
          </a:xfrm>
        </p:spPr>
        <p:txBody>
          <a:bodyPr>
            <a:normAutofit/>
          </a:bodyPr>
          <a:lstStyle/>
          <a:p>
            <a:r>
              <a:rPr lang="sr-Latn-RS" dirty="0"/>
              <a:t>IDLE i osnovni matematički operatori</a:t>
            </a:r>
          </a:p>
          <a:p>
            <a:pPr lvl="1"/>
            <a:r>
              <a:rPr lang="sr-Latn-RS" dirty="0"/>
              <a:t>+ 		sabiranje</a:t>
            </a:r>
          </a:p>
          <a:p>
            <a:pPr lvl="1"/>
            <a:r>
              <a:rPr lang="sr-Latn-RS" dirty="0"/>
              <a:t>- 		oduzimanje</a:t>
            </a:r>
          </a:p>
          <a:p>
            <a:pPr lvl="1"/>
            <a:r>
              <a:rPr lang="sr-Latn-RS" dirty="0"/>
              <a:t>*		množenje</a:t>
            </a:r>
          </a:p>
          <a:p>
            <a:pPr lvl="1"/>
            <a:r>
              <a:rPr lang="sr-Latn-RS" dirty="0"/>
              <a:t>/ 		deljenje</a:t>
            </a:r>
          </a:p>
          <a:p>
            <a:pPr lvl="1"/>
            <a:r>
              <a:rPr lang="sr-Latn-RS" dirty="0"/>
              <a:t>// 	deljenje celog broja</a:t>
            </a:r>
          </a:p>
          <a:p>
            <a:pPr lvl="1"/>
            <a:r>
              <a:rPr lang="sr-Latn-RS" dirty="0"/>
              <a:t>% 	ostatak pri deljenju</a:t>
            </a:r>
          </a:p>
          <a:p>
            <a:pPr lvl="1"/>
            <a:r>
              <a:rPr lang="sr-Latn-RS" dirty="0"/>
              <a:t>**	eksponent</a:t>
            </a:r>
            <a:endParaRPr lang="en-US" dirty="0"/>
          </a:p>
        </p:txBody>
      </p:sp>
      <p:pic>
        <p:nvPicPr>
          <p:cNvPr id="5" name="Picture 4">
            <a:extLst>
              <a:ext uri="{FF2B5EF4-FFF2-40B4-BE49-F238E27FC236}">
                <a16:creationId xmlns="" xmlns:a16="http://schemas.microsoft.com/office/drawing/2014/main"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
        <p:nvSpPr>
          <p:cNvPr id="2" name="Date Placeholder 1"/>
          <p:cNvSpPr>
            <a:spLocks noGrp="1"/>
          </p:cNvSpPr>
          <p:nvPr>
            <p:ph type="dt" sz="half" idx="10"/>
          </p:nvPr>
        </p:nvSpPr>
        <p:spPr/>
        <p:txBody>
          <a:bodyPr/>
          <a:lstStyle/>
          <a:p>
            <a:fld id="{83748AAE-97F6-4F07-A78C-73B04B36615A}"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10</a:t>
            </a:fld>
            <a:endParaRPr lang="sr-Latn-RS"/>
          </a:p>
        </p:txBody>
      </p:sp>
    </p:spTree>
    <p:extLst>
      <p:ext uri="{BB962C8B-B14F-4D97-AF65-F5344CB8AC3E}">
        <p14:creationId xmlns:p14="http://schemas.microsoft.com/office/powerpoint/2010/main" val="1035376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 xmlns:a16="http://schemas.microsoft.com/office/drawing/2014/main" id="{96AAE3ED-145F-477D-8422-AE69434500B4}"/>
              </a:ext>
            </a:extLst>
          </p:cNvPr>
          <p:cNvSpPr>
            <a:spLocks noGrp="1"/>
          </p:cNvSpPr>
          <p:nvPr>
            <p:ph sz="half" idx="2"/>
          </p:nvPr>
        </p:nvSpPr>
        <p:spPr>
          <a:xfrm>
            <a:off x="838200" y="1825625"/>
            <a:ext cx="10515600" cy="4351338"/>
          </a:xfrm>
        </p:spPr>
        <p:txBody>
          <a:bodyPr>
            <a:normAutofit/>
          </a:bodyPr>
          <a:lstStyle/>
          <a:p>
            <a:r>
              <a:rPr lang="sr-Latn-RS" dirty="0"/>
              <a:t>Celi brojevi:</a:t>
            </a:r>
          </a:p>
          <a:p>
            <a:pPr lvl="1"/>
            <a:r>
              <a:rPr lang="sr-Latn-RS" dirty="0"/>
              <a:t>1		5	-2</a:t>
            </a:r>
          </a:p>
          <a:p>
            <a:r>
              <a:rPr lang="sr-Latn-RS" dirty="0"/>
              <a:t>Realni brojevi</a:t>
            </a:r>
          </a:p>
          <a:p>
            <a:pPr lvl="1"/>
            <a:r>
              <a:rPr lang="sr-Latn-RS" dirty="0"/>
              <a:t>1.2	3.6	6.8</a:t>
            </a:r>
          </a:p>
          <a:p>
            <a:pPr lvl="1"/>
            <a:r>
              <a:rPr lang="sr-Latn-RS" dirty="0"/>
              <a:t>(tačka, ne zapeta!)</a:t>
            </a:r>
          </a:p>
          <a:p>
            <a:r>
              <a:rPr lang="sr-Latn-RS" dirty="0"/>
              <a:t>Tekst</a:t>
            </a:r>
          </a:p>
          <a:p>
            <a:pPr lvl="1"/>
            <a:r>
              <a:rPr lang="sr-Latn-RS" dirty="0"/>
              <a:t>„Procoding“	„Pajton“</a:t>
            </a:r>
          </a:p>
        </p:txBody>
      </p:sp>
      <p:pic>
        <p:nvPicPr>
          <p:cNvPr id="5" name="Picture 4">
            <a:extLst>
              <a:ext uri="{FF2B5EF4-FFF2-40B4-BE49-F238E27FC236}">
                <a16:creationId xmlns="" xmlns:a16="http://schemas.microsoft.com/office/drawing/2014/main"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
        <p:nvSpPr>
          <p:cNvPr id="2" name="Date Placeholder 1"/>
          <p:cNvSpPr>
            <a:spLocks noGrp="1"/>
          </p:cNvSpPr>
          <p:nvPr>
            <p:ph type="dt" sz="half" idx="10"/>
          </p:nvPr>
        </p:nvSpPr>
        <p:spPr/>
        <p:txBody>
          <a:bodyPr/>
          <a:lstStyle/>
          <a:p>
            <a:fld id="{82A7E131-4E78-4141-805B-924135AFA6B7}"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11</a:t>
            </a:fld>
            <a:endParaRPr lang="sr-Latn-RS"/>
          </a:p>
        </p:txBody>
      </p:sp>
    </p:spTree>
    <p:extLst>
      <p:ext uri="{BB962C8B-B14F-4D97-AF65-F5344CB8AC3E}">
        <p14:creationId xmlns:p14="http://schemas.microsoft.com/office/powerpoint/2010/main" val="1862232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103" name="TextShape 2"/>
          <p:cNvSpPr txBox="1"/>
          <p:nvPr/>
        </p:nvSpPr>
        <p:spPr>
          <a:xfrm>
            <a:off x="838080" y="1805240"/>
            <a:ext cx="10515240" cy="4350960"/>
          </a:xfrm>
          <a:prstGeom prst="rect">
            <a:avLst/>
          </a:prstGeom>
          <a:noFill/>
          <a:ln>
            <a:noFill/>
          </a:ln>
        </p:spPr>
        <p:txBody>
          <a:bodyPr>
            <a:normAutofit fontScale="92500" lnSpcReduction="20000"/>
          </a:bodyPr>
          <a:lstStyle/>
          <a:p>
            <a:pPr marL="228600" indent="-228240">
              <a:lnSpc>
                <a:spcPct val="90000"/>
              </a:lnSpc>
              <a:spcBef>
                <a:spcPts val="1001"/>
              </a:spcBef>
              <a:buClr>
                <a:srgbClr val="FFFFFF"/>
              </a:buClr>
              <a:buFont typeface="Arial"/>
              <a:buChar char="•"/>
            </a:pPr>
            <a:r>
              <a:rPr lang="sr-Latn-RS" sz="2800" b="0" strike="noStrike" spc="-1" dirty="0" smtClean="0">
                <a:latin typeface="Calibri"/>
              </a:rPr>
              <a:t>Zadatak br. 1</a:t>
            </a:r>
            <a:endParaRPr lang="en-US" sz="2800" b="0" strike="noStrike" spc="-1" dirty="0" smtClean="0">
              <a:latin typeface="Calibri"/>
            </a:endParaRPr>
          </a:p>
          <a:p>
            <a:pPr marL="228600" indent="-228240">
              <a:lnSpc>
                <a:spcPct val="90000"/>
              </a:lnSpc>
              <a:spcBef>
                <a:spcPts val="1001"/>
              </a:spcBef>
              <a:buClr>
                <a:srgbClr val="FFFFFF"/>
              </a:buClr>
              <a:buFont typeface="Arial"/>
              <a:buChar char="•"/>
            </a:pPr>
            <a:r>
              <a:rPr lang="en-US" sz="2800" dirty="0"/>
              <a:t> </a:t>
            </a:r>
            <a:r>
              <a:rPr lang="en-US" sz="2800" dirty="0" err="1"/>
              <a:t>Napisati</a:t>
            </a:r>
            <a:r>
              <a:rPr lang="en-US" sz="2800" dirty="0"/>
              <a:t> program </a:t>
            </a:r>
            <a:r>
              <a:rPr lang="en-US" sz="2800" dirty="0" err="1"/>
              <a:t>koji</a:t>
            </a:r>
            <a:r>
              <a:rPr lang="en-US" sz="2800" dirty="0"/>
              <a:t> </a:t>
            </a:r>
            <a:r>
              <a:rPr lang="en-US" sz="2800" dirty="0" err="1"/>
              <a:t>traži</a:t>
            </a:r>
            <a:r>
              <a:rPr lang="en-US" sz="2800" dirty="0"/>
              <a:t> od </a:t>
            </a:r>
            <a:r>
              <a:rPr lang="en-US" sz="2800" dirty="0" err="1"/>
              <a:t>korisnika</a:t>
            </a:r>
            <a:r>
              <a:rPr lang="en-US" sz="2800" dirty="0"/>
              <a:t> da </a:t>
            </a:r>
            <a:r>
              <a:rPr lang="en-US" sz="2800" dirty="0" err="1"/>
              <a:t>unese</a:t>
            </a:r>
            <a:r>
              <a:rPr lang="en-US" sz="2800" dirty="0"/>
              <a:t> </a:t>
            </a:r>
            <a:r>
              <a:rPr lang="en-US" sz="2800" dirty="0" err="1"/>
              <a:t>ime</a:t>
            </a:r>
            <a:r>
              <a:rPr lang="en-US" sz="2800" dirty="0"/>
              <a:t> </a:t>
            </a:r>
            <a:r>
              <a:rPr lang="en-US" sz="2800" dirty="0" err="1"/>
              <a:t>i</a:t>
            </a:r>
            <a:r>
              <a:rPr lang="en-US" sz="2800" dirty="0"/>
              <a:t> </a:t>
            </a:r>
            <a:r>
              <a:rPr lang="en-US" sz="2800" dirty="0" err="1"/>
              <a:t>prezime</a:t>
            </a:r>
            <a:r>
              <a:rPr lang="en-US" sz="2800" dirty="0"/>
              <a:t> (</a:t>
            </a:r>
            <a:r>
              <a:rPr lang="en-US" sz="2800" dirty="0" err="1"/>
              <a:t>oba</a:t>
            </a:r>
            <a:r>
              <a:rPr lang="en-US" sz="2800" dirty="0"/>
              <a:t> </a:t>
            </a:r>
            <a:r>
              <a:rPr lang="en-US" sz="2800" dirty="0" err="1"/>
              <a:t>podatka</a:t>
            </a:r>
            <a:r>
              <a:rPr lang="en-US" sz="2800" dirty="0"/>
              <a:t> </a:t>
            </a:r>
            <a:r>
              <a:rPr lang="en-US" sz="2800" dirty="0" err="1"/>
              <a:t>sačuvati</a:t>
            </a:r>
            <a:r>
              <a:rPr lang="en-US" sz="2800" dirty="0"/>
              <a:t> u </a:t>
            </a:r>
            <a:r>
              <a:rPr lang="en-US" sz="2800" dirty="0" err="1"/>
              <a:t>jednoj</a:t>
            </a:r>
            <a:r>
              <a:rPr lang="en-US" sz="2800" dirty="0"/>
              <a:t> </a:t>
            </a:r>
            <a:r>
              <a:rPr lang="en-US" sz="2800" dirty="0" err="1"/>
              <a:t>promenljivoj</a:t>
            </a:r>
            <a:r>
              <a:rPr lang="en-US" sz="2800" dirty="0"/>
              <a:t>). </a:t>
            </a:r>
            <a:r>
              <a:rPr lang="en-US" sz="2800" dirty="0" err="1"/>
              <a:t>Prikazati</a:t>
            </a:r>
            <a:r>
              <a:rPr lang="en-US" sz="2800" dirty="0"/>
              <a:t> </a:t>
            </a:r>
            <a:r>
              <a:rPr lang="en-US" sz="2800" dirty="0" err="1"/>
              <a:t>inicijale</a:t>
            </a:r>
            <a:r>
              <a:rPr lang="en-US" sz="2800" dirty="0"/>
              <a:t>, </a:t>
            </a:r>
            <a:r>
              <a:rPr lang="en-US" sz="2800" dirty="0" err="1"/>
              <a:t>prikazati</a:t>
            </a:r>
            <a:r>
              <a:rPr lang="en-US" sz="2800" dirty="0"/>
              <a:t> </a:t>
            </a:r>
            <a:r>
              <a:rPr lang="en-US" sz="2800" dirty="0" err="1"/>
              <a:t>dužinu</a:t>
            </a:r>
            <a:r>
              <a:rPr lang="en-US" sz="2800" dirty="0"/>
              <a:t> </a:t>
            </a:r>
            <a:r>
              <a:rPr lang="en-US" sz="2800" dirty="0" err="1"/>
              <a:t>imena</a:t>
            </a:r>
            <a:r>
              <a:rPr lang="en-US" sz="2800" dirty="0"/>
              <a:t>, </a:t>
            </a:r>
            <a:r>
              <a:rPr lang="en-US" sz="2800" dirty="0" err="1"/>
              <a:t>prikazati</a:t>
            </a:r>
            <a:r>
              <a:rPr lang="en-US" sz="2800" dirty="0"/>
              <a:t> </a:t>
            </a:r>
            <a:r>
              <a:rPr lang="en-US" sz="2800" dirty="0" err="1"/>
              <a:t>dužinu</a:t>
            </a:r>
            <a:r>
              <a:rPr lang="en-US" sz="2800" dirty="0"/>
              <a:t> </a:t>
            </a:r>
            <a:r>
              <a:rPr lang="en-US" sz="2800" dirty="0" err="1"/>
              <a:t>prezimena</a:t>
            </a:r>
            <a:r>
              <a:rPr lang="en-US" sz="2800" dirty="0" smtClean="0"/>
              <a:t>.</a:t>
            </a:r>
            <a:endParaRPr lang="sr-Latn-RS" sz="2800" dirty="0" smtClean="0"/>
          </a:p>
          <a:p>
            <a:pPr marL="228600" indent="-228240">
              <a:lnSpc>
                <a:spcPct val="90000"/>
              </a:lnSpc>
              <a:spcBef>
                <a:spcPts val="1001"/>
              </a:spcBef>
              <a:buClr>
                <a:srgbClr val="FFFFFF"/>
              </a:buClr>
              <a:buFont typeface="Arial"/>
              <a:buChar char="•"/>
            </a:pPr>
            <a:endParaRPr lang="sr-Latn-RS" sz="2800" dirty="0"/>
          </a:p>
          <a:p>
            <a:pPr marL="228600" indent="-228240">
              <a:lnSpc>
                <a:spcPct val="90000"/>
              </a:lnSpc>
              <a:spcBef>
                <a:spcPts val="1001"/>
              </a:spcBef>
              <a:buClr>
                <a:srgbClr val="FFFFFF"/>
              </a:buClr>
              <a:buFont typeface="Arial"/>
              <a:buChar char="•"/>
            </a:pPr>
            <a:r>
              <a:rPr lang="en-US" sz="2800" dirty="0" err="1"/>
              <a:t>Metoda</a:t>
            </a:r>
            <a:r>
              <a:rPr lang="en-US" sz="2800" dirty="0"/>
              <a:t> find() </a:t>
            </a:r>
            <a:r>
              <a:rPr lang="en-US" sz="2800" dirty="0" err="1"/>
              <a:t>vraća</a:t>
            </a:r>
            <a:r>
              <a:rPr lang="en-US" sz="2800" dirty="0"/>
              <a:t> </a:t>
            </a:r>
            <a:r>
              <a:rPr lang="en-US" sz="2800" dirty="0" err="1"/>
              <a:t>indeks</a:t>
            </a:r>
            <a:r>
              <a:rPr lang="en-US" sz="2800" dirty="0"/>
              <a:t> </a:t>
            </a:r>
            <a:r>
              <a:rPr lang="en-US" sz="2800" dirty="0" err="1"/>
              <a:t>prvog</a:t>
            </a:r>
            <a:r>
              <a:rPr lang="en-US" sz="2800" dirty="0"/>
              <a:t> </a:t>
            </a:r>
            <a:r>
              <a:rPr lang="en-US" sz="2800" dirty="0" err="1"/>
              <a:t>pojavljivanja</a:t>
            </a:r>
            <a:r>
              <a:rPr lang="en-US" sz="2800" dirty="0"/>
              <a:t> </a:t>
            </a:r>
            <a:r>
              <a:rPr lang="en-US" sz="2800" dirty="0" err="1" smtClean="0"/>
              <a:t>podstringa</a:t>
            </a:r>
            <a:endParaRPr lang="sr-Latn-RS" sz="2800" dirty="0" smtClean="0"/>
          </a:p>
          <a:p>
            <a:endParaRPr lang="sr-Latn-RS" sz="2800" dirty="0" smtClean="0"/>
          </a:p>
          <a:p>
            <a:r>
              <a:rPr lang="sr-Latn-RS" sz="2800" dirty="0" smtClean="0"/>
              <a:t>S </a:t>
            </a:r>
            <a:r>
              <a:rPr lang="sr-Latn-RS" sz="2800" dirty="0"/>
              <a:t>e a d    G  i c  i  </a:t>
            </a:r>
            <a:r>
              <a:rPr lang="sr-Latn-RS" sz="2800" dirty="0" smtClean="0"/>
              <a:t>c                   ()</a:t>
            </a:r>
            <a:r>
              <a:rPr lang="en-US" sz="2800" dirty="0" smtClean="0"/>
              <a:t>   []  {}</a:t>
            </a:r>
          </a:p>
          <a:p>
            <a:endParaRPr lang="sr-Latn-RS" sz="2800" dirty="0"/>
          </a:p>
          <a:p>
            <a:r>
              <a:rPr lang="sr-Latn-RS" sz="2800" dirty="0"/>
              <a:t>0 1 2 3 4 5 6 7 8 9</a:t>
            </a:r>
          </a:p>
          <a:p>
            <a:pPr marL="228600" indent="-228240">
              <a:lnSpc>
                <a:spcPct val="90000"/>
              </a:lnSpc>
              <a:spcBef>
                <a:spcPts val="1001"/>
              </a:spcBef>
              <a:buClr>
                <a:srgbClr val="FFFFFF"/>
              </a:buClr>
              <a:buFont typeface="Arial"/>
              <a:buChar char="•"/>
            </a:pPr>
            <a:endParaRPr lang="sr-Latn-RS" sz="2800" dirty="0"/>
          </a:p>
          <a:p>
            <a:pPr marL="228600" indent="-228240">
              <a:lnSpc>
                <a:spcPct val="90000"/>
              </a:lnSpc>
              <a:spcBef>
                <a:spcPts val="1001"/>
              </a:spcBef>
              <a:buClr>
                <a:srgbClr val="FFFFFF"/>
              </a:buClr>
              <a:buFont typeface="Arial"/>
              <a:buChar char="•"/>
            </a:pPr>
            <a:r>
              <a:rPr lang="sr-Latn-RS" sz="2800" b="0" strike="noStrike" spc="-1" dirty="0" smtClean="0">
                <a:solidFill>
                  <a:srgbClr val="FFFFFF"/>
                </a:solidFill>
                <a:latin typeface="Calibri"/>
              </a:rPr>
              <a:t>br. 5</a:t>
            </a:r>
            <a:endParaRPr lang="en-US" sz="2800" b="0" strike="noStrike" spc="-1" dirty="0" smtClean="0">
              <a:solidFill>
                <a:srgbClr val="FFFFFF"/>
              </a:solidFill>
              <a:latin typeface="Calibri"/>
            </a:endParaRPr>
          </a:p>
          <a:p>
            <a:endParaRPr lang="sr-Latn-RS" sz="2800" dirty="0" smtClean="0"/>
          </a:p>
        </p:txBody>
      </p:sp>
      <p:pic>
        <p:nvPicPr>
          <p:cNvPr id="104"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874420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 xmlns:a16="http://schemas.microsoft.com/office/drawing/2014/main" id="{29763FA5-B9BF-4F0F-A2E7-19636413BA0E}"/>
              </a:ext>
            </a:extLst>
          </p:cNvPr>
          <p:cNvSpPr>
            <a:spLocks noGrp="1"/>
          </p:cNvSpPr>
          <p:nvPr>
            <p:ph idx="1"/>
          </p:nvPr>
        </p:nvSpPr>
        <p:spPr/>
        <p:txBody>
          <a:bodyPr>
            <a:normAutofit/>
          </a:bodyPr>
          <a:lstStyle/>
          <a:p>
            <a:r>
              <a:rPr lang="sr-Latn-RS" dirty="0"/>
              <a:t>Zadatak br. </a:t>
            </a:r>
            <a:r>
              <a:rPr lang="en-US" dirty="0" smtClean="0"/>
              <a:t>2</a:t>
            </a:r>
            <a:endParaRPr lang="sr-Latn-RS" dirty="0"/>
          </a:p>
          <a:p>
            <a:pPr lvl="1"/>
            <a:r>
              <a:rPr lang="sr-Latn-RS" dirty="0"/>
              <a:t>Napisati program koji će izračunati </a:t>
            </a:r>
            <a:r>
              <a:rPr lang="en-US" dirty="0" err="1" smtClean="0"/>
              <a:t>obim</a:t>
            </a:r>
            <a:r>
              <a:rPr lang="en-US" dirty="0" smtClean="0"/>
              <a:t> </a:t>
            </a:r>
            <a:r>
              <a:rPr lang="en-US" dirty="0" err="1" smtClean="0"/>
              <a:t>ako</a:t>
            </a:r>
            <a:r>
              <a:rPr lang="en-US" dirty="0" smtClean="0"/>
              <a:t> </a:t>
            </a:r>
            <a:r>
              <a:rPr lang="en-US" dirty="0" err="1" smtClean="0"/>
              <a:t>unesemo</a:t>
            </a:r>
            <a:r>
              <a:rPr lang="en-US" dirty="0" smtClean="0"/>
              <a:t> </a:t>
            </a:r>
            <a:r>
              <a:rPr lang="sr-Latn-RS" dirty="0" smtClean="0"/>
              <a:t>dužinu </a:t>
            </a:r>
            <a:r>
              <a:rPr lang="sr-Latn-RS" dirty="0"/>
              <a:t>i širinu pravougaonika. Omogućiti korisniku da unese tražene podatke u jednom redu. Rezultate prikazati korisniku.</a:t>
            </a:r>
          </a:p>
          <a:p>
            <a:pPr lvl="1"/>
            <a:endParaRPr lang="sr-Latn-RS" dirty="0"/>
          </a:p>
          <a:p>
            <a:pPr marL="457200" lvl="1" indent="0">
              <a:buNone/>
            </a:pPr>
            <a:r>
              <a:rPr lang="en-US" u="sng" dirty="0" err="1" smtClean="0"/>
              <a:t>Funkcija</a:t>
            </a:r>
            <a:r>
              <a:rPr lang="en-US" u="sng" dirty="0" smtClean="0"/>
              <a:t> split()</a:t>
            </a:r>
          </a:p>
          <a:p>
            <a:pPr marL="457200" lvl="1" indent="0">
              <a:buNone/>
            </a:pPr>
            <a:r>
              <a:rPr lang="en-US" dirty="0" err="1" smtClean="0"/>
              <a:t>unos</a:t>
            </a:r>
            <a:r>
              <a:rPr lang="en-US" dirty="0" smtClean="0"/>
              <a:t>=“</a:t>
            </a:r>
            <a:r>
              <a:rPr lang="en-US" dirty="0"/>
              <a:t>JA </a:t>
            </a:r>
            <a:r>
              <a:rPr lang="en-US" dirty="0" err="1"/>
              <a:t>UCIM</a:t>
            </a:r>
            <a:r>
              <a:rPr lang="en-US" dirty="0"/>
              <a:t> PYTHON</a:t>
            </a:r>
            <a:r>
              <a:rPr lang="en-US" dirty="0" smtClean="0"/>
              <a:t>”</a:t>
            </a:r>
          </a:p>
          <a:p>
            <a:pPr marL="457200" lvl="1" indent="0">
              <a:buNone/>
            </a:pPr>
            <a:r>
              <a:rPr lang="en-US" dirty="0" err="1" smtClean="0"/>
              <a:t>podeljeni_unos</a:t>
            </a:r>
            <a:r>
              <a:rPr lang="en-US" dirty="0" smtClean="0"/>
              <a:t>=</a:t>
            </a:r>
            <a:r>
              <a:rPr lang="en-US" dirty="0" err="1" smtClean="0"/>
              <a:t>unos.split</a:t>
            </a:r>
            <a:r>
              <a:rPr lang="en-US" dirty="0" smtClean="0"/>
              <a:t>(“ ”)</a:t>
            </a:r>
            <a:endParaRPr lang="sr-Latn-RS" dirty="0"/>
          </a:p>
          <a:p>
            <a:pPr marL="457200" lvl="1" indent="0">
              <a:buNone/>
            </a:pPr>
            <a:r>
              <a:rPr lang="en-US" dirty="0" smtClean="0"/>
              <a:t>                                   0         1             2</a:t>
            </a:r>
          </a:p>
          <a:p>
            <a:pPr marL="457200" lvl="1" indent="0">
              <a:buNone/>
            </a:pPr>
            <a:r>
              <a:rPr lang="en-US" dirty="0" err="1" smtClean="0"/>
              <a:t>podeljeni_unos</a:t>
            </a:r>
            <a:r>
              <a:rPr lang="en-US" dirty="0" smtClean="0"/>
              <a:t>=[“</a:t>
            </a:r>
            <a:r>
              <a:rPr lang="en-US" dirty="0"/>
              <a:t>JA</a:t>
            </a:r>
            <a:r>
              <a:rPr lang="en-US" dirty="0" smtClean="0"/>
              <a:t>”,”</a:t>
            </a:r>
            <a:r>
              <a:rPr lang="en-US" dirty="0" err="1" smtClean="0"/>
              <a:t>UCIM</a:t>
            </a:r>
            <a:r>
              <a:rPr lang="en-US" dirty="0" smtClean="0"/>
              <a:t>”,”PYTHON”]</a:t>
            </a:r>
            <a:endParaRPr lang="en-US" dirty="0"/>
          </a:p>
        </p:txBody>
      </p:sp>
      <p:pic>
        <p:nvPicPr>
          <p:cNvPr id="5" name="Picture 4">
            <a:extLst>
              <a:ext uri="{FF2B5EF4-FFF2-40B4-BE49-F238E27FC236}">
                <a16:creationId xmlns="" xmlns:a16="http://schemas.microsoft.com/office/drawing/2014/main"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204" y="436114"/>
            <a:ext cx="5190054" cy="1028702"/>
          </a:xfrm>
          <a:prstGeom prst="rect">
            <a:avLst/>
          </a:prstGeom>
        </p:spPr>
      </p:pic>
    </p:spTree>
    <p:extLst>
      <p:ext uri="{BB962C8B-B14F-4D97-AF65-F5344CB8AC3E}">
        <p14:creationId xmlns:p14="http://schemas.microsoft.com/office/powerpoint/2010/main" val="3888436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103" name="TextShape 2"/>
          <p:cNvSpPr txBox="1"/>
          <p:nvPr/>
        </p:nvSpPr>
        <p:spPr>
          <a:xfrm>
            <a:off x="838080" y="1805240"/>
            <a:ext cx="10515240" cy="4350960"/>
          </a:xfrm>
          <a:prstGeom prst="rect">
            <a:avLst/>
          </a:prstGeom>
          <a:noFill/>
          <a:ln>
            <a:noFill/>
          </a:ln>
        </p:spPr>
        <p:txBody>
          <a:bodyPr>
            <a:normAutofit/>
          </a:bodyPr>
          <a:lstStyle/>
          <a:p>
            <a:pPr marL="228600" indent="-228240">
              <a:lnSpc>
                <a:spcPct val="90000"/>
              </a:lnSpc>
              <a:spcBef>
                <a:spcPts val="1001"/>
              </a:spcBef>
              <a:buClr>
                <a:srgbClr val="FFFFFF"/>
              </a:buClr>
              <a:buFont typeface="Arial"/>
              <a:buChar char="•"/>
            </a:pPr>
            <a:r>
              <a:rPr lang="sr-Latn-RS" sz="2800" b="0" strike="noStrike" spc="-1" dirty="0" smtClean="0">
                <a:latin typeface="Calibri"/>
              </a:rPr>
              <a:t>Zadatak br. </a:t>
            </a:r>
            <a:r>
              <a:rPr lang="en-US" sz="2800" b="0" strike="noStrike" spc="-1" dirty="0" smtClean="0">
                <a:latin typeface="Calibri"/>
              </a:rPr>
              <a:t>3</a:t>
            </a:r>
            <a:r>
              <a:rPr lang="sr-Latn-RS" sz="2800" b="0" strike="noStrike" spc="-1" dirty="0" smtClean="0">
                <a:solidFill>
                  <a:srgbClr val="FFFFFF"/>
                </a:solidFill>
                <a:latin typeface="Calibri"/>
              </a:rPr>
              <a:t>. </a:t>
            </a:r>
            <a:r>
              <a:rPr lang="sr-Latn-RS" sz="2800" b="0" strike="noStrike" spc="-1" dirty="0">
                <a:solidFill>
                  <a:srgbClr val="FFFFFF"/>
                </a:solidFill>
                <a:latin typeface="Calibri"/>
              </a:rPr>
              <a:t>5</a:t>
            </a:r>
            <a:endParaRPr lang="en-US" sz="2800" b="0" strike="noStrike" spc="-1" dirty="0">
              <a:solidFill>
                <a:srgbClr val="FFFFFF"/>
              </a:solidFill>
              <a:latin typeface="Calibri"/>
            </a:endParaRPr>
          </a:p>
          <a:p>
            <a:endParaRPr lang="sr-Latn-RS" sz="2800" dirty="0" smtClean="0"/>
          </a:p>
          <a:p>
            <a:r>
              <a:rPr lang="sr-Latn-RS" sz="2800" dirty="0"/>
              <a:t> </a:t>
            </a:r>
            <a:r>
              <a:rPr lang="sr-Latn-RS" sz="2800" dirty="0" smtClean="0"/>
              <a:t>    </a:t>
            </a:r>
            <a:r>
              <a:rPr lang="en-US" sz="2800" dirty="0" err="1" smtClean="0"/>
              <a:t>Programer</a:t>
            </a:r>
            <a:r>
              <a:rPr lang="en-US" sz="2800" dirty="0" smtClean="0"/>
              <a:t> </a:t>
            </a:r>
            <a:r>
              <a:rPr lang="en-US" sz="2800" dirty="0"/>
              <a:t>Mika </a:t>
            </a:r>
            <a:r>
              <a:rPr lang="en-US" sz="2800" dirty="0" err="1"/>
              <a:t>opet</a:t>
            </a:r>
            <a:r>
              <a:rPr lang="en-US" sz="2800" dirty="0"/>
              <a:t> </a:t>
            </a:r>
            <a:r>
              <a:rPr lang="en-US" sz="2800" dirty="0" err="1"/>
              <a:t>ima</a:t>
            </a:r>
            <a:r>
              <a:rPr lang="en-US" sz="2800" dirty="0"/>
              <a:t> problem </a:t>
            </a:r>
            <a:r>
              <a:rPr lang="en-US" sz="2800" dirty="0" err="1"/>
              <a:t>sa</a:t>
            </a:r>
            <a:r>
              <a:rPr lang="en-US" sz="2800" dirty="0"/>
              <a:t> </a:t>
            </a:r>
            <a:r>
              <a:rPr lang="en-US" sz="2800" dirty="0" err="1"/>
              <a:t>svojim</a:t>
            </a:r>
            <a:r>
              <a:rPr lang="en-US" sz="2800" dirty="0"/>
              <a:t> </a:t>
            </a:r>
            <a:r>
              <a:rPr lang="en-US" sz="2800" dirty="0" err="1"/>
              <a:t>bazenom</a:t>
            </a:r>
            <a:r>
              <a:rPr lang="en-US" sz="2800" dirty="0"/>
              <a:t>. </a:t>
            </a:r>
            <a:r>
              <a:rPr lang="en-US" sz="2800" dirty="0" err="1"/>
              <a:t>Ovog</a:t>
            </a:r>
            <a:r>
              <a:rPr lang="en-US" sz="2800" dirty="0"/>
              <a:t> </a:t>
            </a:r>
            <a:r>
              <a:rPr lang="en-US" sz="2800" dirty="0" err="1"/>
              <a:t>puta</a:t>
            </a:r>
            <a:r>
              <a:rPr lang="en-US" sz="2800" dirty="0"/>
              <a:t> </a:t>
            </a:r>
            <a:r>
              <a:rPr lang="en-US" sz="2800" dirty="0" err="1"/>
              <a:t>želi</a:t>
            </a:r>
            <a:r>
              <a:rPr lang="en-US" sz="2800" dirty="0"/>
              <a:t> da </a:t>
            </a:r>
            <a:r>
              <a:rPr lang="en-US" sz="2800" dirty="0" err="1"/>
              <a:t>izračuna</a:t>
            </a:r>
            <a:r>
              <a:rPr lang="en-US" sz="2800" dirty="0"/>
              <a:t> </a:t>
            </a:r>
            <a:r>
              <a:rPr lang="en-US" sz="2800" dirty="0" err="1"/>
              <a:t>dijagonalu</a:t>
            </a:r>
            <a:r>
              <a:rPr lang="en-US" sz="2800" dirty="0"/>
              <a:t> </a:t>
            </a:r>
            <a:r>
              <a:rPr lang="en-US" sz="2800" dirty="0" err="1"/>
              <a:t>prekrivača</a:t>
            </a:r>
            <a:r>
              <a:rPr lang="en-US" sz="2800" dirty="0"/>
              <a:t> </a:t>
            </a:r>
            <a:r>
              <a:rPr lang="en-US" sz="2800" dirty="0" err="1"/>
              <a:t>kojim</a:t>
            </a:r>
            <a:r>
              <a:rPr lang="en-US" sz="2800" dirty="0"/>
              <a:t> </a:t>
            </a:r>
            <a:r>
              <a:rPr lang="en-US" sz="2800" dirty="0" err="1"/>
              <a:t>pokriva</a:t>
            </a:r>
            <a:r>
              <a:rPr lang="en-US" sz="2800" dirty="0"/>
              <a:t> </a:t>
            </a:r>
            <a:r>
              <a:rPr lang="en-US" sz="2800" dirty="0" err="1"/>
              <a:t>svoj</a:t>
            </a:r>
            <a:r>
              <a:rPr lang="en-US" sz="2800" dirty="0"/>
              <a:t> </a:t>
            </a:r>
            <a:r>
              <a:rPr lang="en-US" sz="2800" dirty="0" err="1"/>
              <a:t>bazen</a:t>
            </a:r>
            <a:r>
              <a:rPr lang="en-US" sz="2800" dirty="0"/>
              <a:t>.</a:t>
            </a:r>
            <a:endParaRPr lang="sr-Latn-RS" sz="2400" dirty="0"/>
          </a:p>
        </p:txBody>
      </p:sp>
      <p:pic>
        <p:nvPicPr>
          <p:cNvPr id="104" name="Picture 4"/>
          <p:cNvPicPr/>
          <p:nvPr/>
        </p:nvPicPr>
        <p:blipFill>
          <a:blip r:embed="rId2"/>
          <a:stretch/>
        </p:blipFill>
        <p:spPr>
          <a:xfrm>
            <a:off x="332280" y="435960"/>
            <a:ext cx="5189760" cy="1028520"/>
          </a:xfrm>
          <a:prstGeom prst="rect">
            <a:avLst/>
          </a:prstGeom>
          <a:ln>
            <a:noFill/>
          </a:ln>
        </p:spPr>
      </p:pic>
      <p:pic>
        <p:nvPicPr>
          <p:cNvPr id="5" name="Picture 4" descr="dijagonala"/>
          <p:cNvPicPr/>
          <p:nvPr/>
        </p:nvPicPr>
        <p:blipFill>
          <a:blip r:embed="rId3">
            <a:extLst>
              <a:ext uri="{28A0092B-C50C-407E-A947-70E740481C1C}">
                <a14:useLocalDpi xmlns:a14="http://schemas.microsoft.com/office/drawing/2010/main" val="0"/>
              </a:ext>
            </a:extLst>
          </a:blip>
          <a:srcRect/>
          <a:stretch>
            <a:fillRect/>
          </a:stretch>
        </p:blipFill>
        <p:spPr bwMode="auto">
          <a:xfrm>
            <a:off x="2453640" y="4287520"/>
            <a:ext cx="1976120" cy="995680"/>
          </a:xfrm>
          <a:prstGeom prst="rect">
            <a:avLst/>
          </a:prstGeom>
          <a:noFill/>
          <a:ln>
            <a:noFill/>
          </a:ln>
        </p:spPr>
      </p:pic>
    </p:spTree>
    <p:extLst>
      <p:ext uri="{BB962C8B-B14F-4D97-AF65-F5344CB8AC3E}">
        <p14:creationId xmlns:p14="http://schemas.microsoft.com/office/powerpoint/2010/main" val="3392925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4</a:t>
            </a:r>
            <a:endParaRPr lang="sr-Latn-RS" sz="2800" b="1" dirty="0" smtClean="0"/>
          </a:p>
          <a:p>
            <a:r>
              <a:rPr lang="sr-Latn-RS" sz="2400" dirty="0" smtClean="0"/>
              <a:t>	</a:t>
            </a:r>
            <a:endParaRPr lang="en-US" sz="2400" dirty="0" smtClean="0"/>
          </a:p>
          <a:p>
            <a:r>
              <a:rPr lang="en-US" sz="2400" dirty="0"/>
              <a:t>	</a:t>
            </a:r>
            <a:r>
              <a:rPr lang="ru-RU" sz="2400" dirty="0" smtClean="0"/>
              <a:t>Скакач </a:t>
            </a:r>
            <a:r>
              <a:rPr lang="ru-RU" sz="2400" dirty="0"/>
              <a:t>у даљ је у квалификацијама у првој серији скочио 8,12, у другој 8,23, а у трећој 8,17 метара. Колико је износио његов просечни скок?</a:t>
            </a:r>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2286826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5</a:t>
            </a:r>
            <a:endParaRPr lang="sr-Latn-RS" sz="2800" b="1" dirty="0" smtClean="0"/>
          </a:p>
          <a:p>
            <a:pPr marL="228600" indent="-228240">
              <a:lnSpc>
                <a:spcPct val="90000"/>
              </a:lnSpc>
              <a:spcBef>
                <a:spcPts val="1001"/>
              </a:spcBef>
              <a:buClr>
                <a:srgbClr val="FFFFFF"/>
              </a:buClr>
              <a:buFont typeface="Arial"/>
              <a:buChar char="•"/>
            </a:pPr>
            <a:r>
              <a:rPr lang="sr-Latn-RS" sz="2800" b="0" strike="noStrike" spc="-1" dirty="0" smtClean="0">
                <a:solidFill>
                  <a:srgbClr val="FFFFFF"/>
                </a:solidFill>
                <a:latin typeface="Calibri"/>
              </a:rPr>
              <a:t>tak </a:t>
            </a:r>
            <a:r>
              <a:rPr lang="sr-Latn-RS" sz="2400" b="0" strike="noStrike" spc="-1" dirty="0" smtClean="0">
                <a:latin typeface="Calibri"/>
              </a:rPr>
              <a:t>Napisati program koji će tražiti od korisnika da unese koliko ima novca i računa koliko može da kupi čokolada od 86 dinara i koliko mu novca </a:t>
            </a:r>
            <a:r>
              <a:rPr lang="sr-Latn-RS" sz="2400" b="0" strike="noStrike" spc="-1" dirty="0" smtClean="0">
                <a:latin typeface="Calibri"/>
              </a:rPr>
              <a:t>ostaje</a:t>
            </a:r>
            <a:endParaRPr lang="en-US" sz="2400" b="0" strike="noStrike" spc="-1" dirty="0" smtClean="0">
              <a:latin typeface="Calibri"/>
            </a:endParaRPr>
          </a:p>
          <a:p>
            <a:pPr marL="228600" indent="-228240">
              <a:lnSpc>
                <a:spcPct val="90000"/>
              </a:lnSpc>
              <a:spcBef>
                <a:spcPts val="1001"/>
              </a:spcBef>
              <a:buClr>
                <a:srgbClr val="FFFFFF"/>
              </a:buClr>
              <a:buFont typeface="Arial"/>
              <a:buChar char="•"/>
            </a:pPr>
            <a:endParaRPr lang="en-US" sz="2400" spc="-1" dirty="0" smtClean="0">
              <a:latin typeface="Calibri"/>
            </a:endParaRPr>
          </a:p>
          <a:p>
            <a:pPr marL="228600" indent="-228240">
              <a:lnSpc>
                <a:spcPct val="90000"/>
              </a:lnSpc>
              <a:spcBef>
                <a:spcPts val="1001"/>
              </a:spcBef>
              <a:buClr>
                <a:srgbClr val="FFFFFF"/>
              </a:buClr>
              <a:buFont typeface="Arial"/>
              <a:buChar char="•"/>
            </a:pPr>
            <a:r>
              <a:rPr lang="en-US" sz="2400" spc="-1" dirty="0" err="1" smtClean="0">
                <a:latin typeface="Calibri"/>
              </a:rPr>
              <a:t>Deljenje</a:t>
            </a:r>
            <a:endParaRPr lang="en-US" sz="2400" spc="-1" dirty="0">
              <a:latin typeface="Calibri"/>
            </a:endParaRPr>
          </a:p>
          <a:p>
            <a:pPr marL="228600" indent="-228240">
              <a:lnSpc>
                <a:spcPct val="90000"/>
              </a:lnSpc>
              <a:spcBef>
                <a:spcPts val="1001"/>
              </a:spcBef>
              <a:buClr>
                <a:srgbClr val="FFFFFF"/>
              </a:buClr>
              <a:buFont typeface="Arial"/>
              <a:buChar char="•"/>
            </a:pPr>
            <a:r>
              <a:rPr lang="en-US" sz="2400" b="0" strike="noStrike" spc="-1" dirty="0" smtClean="0">
                <a:latin typeface="Calibri"/>
              </a:rPr>
              <a:t>/ </a:t>
            </a:r>
            <a:r>
              <a:rPr lang="en-US" sz="2400" b="0" strike="noStrike" spc="-1" dirty="0" err="1" smtClean="0">
                <a:latin typeface="Calibri"/>
              </a:rPr>
              <a:t>sa</a:t>
            </a:r>
            <a:r>
              <a:rPr lang="en-US" sz="2400" b="0" strike="noStrike" spc="-1" dirty="0" smtClean="0">
                <a:latin typeface="Calibri"/>
              </a:rPr>
              <a:t> </a:t>
            </a:r>
            <a:r>
              <a:rPr lang="en-US" sz="2400" b="0" strike="noStrike" spc="-1" dirty="0" err="1" smtClean="0">
                <a:latin typeface="Calibri"/>
              </a:rPr>
              <a:t>decimalama</a:t>
            </a:r>
            <a:endParaRPr lang="en-US" sz="2400" b="0" strike="noStrike" spc="-1" dirty="0" smtClean="0">
              <a:latin typeface="Calibri"/>
            </a:endParaRPr>
          </a:p>
          <a:p>
            <a:pPr marL="228600" indent="-228240">
              <a:lnSpc>
                <a:spcPct val="90000"/>
              </a:lnSpc>
              <a:spcBef>
                <a:spcPts val="1001"/>
              </a:spcBef>
              <a:buClr>
                <a:srgbClr val="FFFFFF"/>
              </a:buClr>
              <a:buFont typeface="Arial"/>
              <a:buChar char="•"/>
            </a:pPr>
            <a:r>
              <a:rPr lang="en-US" sz="2400" spc="-1" dirty="0" smtClean="0">
                <a:latin typeface="Calibri"/>
              </a:rPr>
              <a:t>// </a:t>
            </a:r>
            <a:r>
              <a:rPr lang="en-US" sz="2400" spc="-1" dirty="0" err="1" smtClean="0">
                <a:latin typeface="Calibri"/>
              </a:rPr>
              <a:t>celobrojno</a:t>
            </a:r>
            <a:r>
              <a:rPr lang="en-US" sz="2400" spc="-1" dirty="0" smtClean="0">
                <a:latin typeface="Calibri"/>
              </a:rPr>
              <a:t> </a:t>
            </a:r>
          </a:p>
          <a:p>
            <a:pPr marL="228600" indent="-228240">
              <a:lnSpc>
                <a:spcPct val="90000"/>
              </a:lnSpc>
              <a:spcBef>
                <a:spcPts val="1001"/>
              </a:spcBef>
              <a:buClr>
                <a:srgbClr val="FFFFFF"/>
              </a:buClr>
              <a:buFont typeface="Arial"/>
              <a:buChar char="•"/>
            </a:pPr>
            <a:r>
              <a:rPr lang="en-US" sz="2400" b="0" strike="noStrike" spc="-1" dirty="0" smtClean="0">
                <a:latin typeface="Calibri"/>
              </a:rPr>
              <a:t>% </a:t>
            </a:r>
            <a:r>
              <a:rPr lang="en-US" sz="2400" b="0" strike="noStrike" spc="-1" dirty="0" err="1" smtClean="0">
                <a:latin typeface="Calibri"/>
              </a:rPr>
              <a:t>ostatak</a:t>
            </a:r>
            <a:r>
              <a:rPr lang="en-US" sz="2400" b="0" strike="noStrike" spc="-1" dirty="0" smtClean="0">
                <a:latin typeface="Calibri"/>
              </a:rPr>
              <a:t> </a:t>
            </a:r>
            <a:r>
              <a:rPr lang="en-US" sz="2400" b="0" strike="noStrike" spc="-1" dirty="0" err="1" smtClean="0">
                <a:latin typeface="Calibri"/>
              </a:rPr>
              <a:t>celobrojnog</a:t>
            </a:r>
            <a:r>
              <a:rPr lang="en-US" sz="2400" b="0" strike="noStrike" spc="-1" dirty="0" smtClean="0">
                <a:latin typeface="Calibri"/>
              </a:rPr>
              <a:t> </a:t>
            </a:r>
            <a:r>
              <a:rPr lang="en-US" sz="2400" b="0" strike="noStrike" spc="-1" dirty="0" err="1" smtClean="0">
                <a:latin typeface="Calibri"/>
              </a:rPr>
              <a:t>deljenja</a:t>
            </a:r>
            <a:endParaRPr lang="sr-Latn-RS" sz="2400" b="0" strike="noStrike" spc="-1" dirty="0" smtClean="0">
              <a:latin typeface="Calibri"/>
            </a:endParaRPr>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4097665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lnSpcReduction="10000"/>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6</a:t>
            </a:r>
            <a:endParaRPr lang="sr-Latn-RS" sz="2800" b="1" dirty="0" smtClean="0"/>
          </a:p>
          <a:p>
            <a:endParaRPr lang="sr-Latn-RS" sz="2400" dirty="0" smtClean="0"/>
          </a:p>
          <a:p>
            <a:r>
              <a:rPr lang="ru-RU" sz="2400" dirty="0"/>
              <a:t>Напиши програм који на основу дате дужине у центиметрима израчунава исту дужину у метрима и центиметрима. На пример, ако је дужина 178 центиметара, програм израчунава да је то 1 метар и 78 центиметара.</a:t>
            </a:r>
          </a:p>
          <a:p>
            <a:r>
              <a:rPr lang="ru-RU" sz="2400" dirty="0"/>
              <a:t/>
            </a:r>
            <a:br>
              <a:rPr lang="ru-RU" sz="2400" dirty="0"/>
            </a:br>
            <a:r>
              <a:rPr lang="en-US" sz="2400" dirty="0" err="1" smtClean="0"/>
              <a:t>1m</a:t>
            </a:r>
            <a:r>
              <a:rPr lang="en-US" sz="2400" dirty="0" smtClean="0"/>
              <a:t> = </a:t>
            </a:r>
            <a:r>
              <a:rPr lang="en-US" sz="2400" dirty="0" err="1" smtClean="0"/>
              <a:t>100cm</a:t>
            </a:r>
            <a:endParaRPr lang="ru-RU" sz="2400" dirty="0"/>
          </a:p>
          <a:p>
            <a:endParaRPr lang="ru-RU" sz="2400" dirty="0"/>
          </a:p>
          <a:p>
            <a:endParaRPr lang="ru-RU" sz="2400" dirty="0"/>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489062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7</a:t>
            </a:r>
            <a:endParaRPr lang="sr-Latn-RS" sz="2800" b="1" dirty="0" smtClean="0"/>
          </a:p>
          <a:p>
            <a:pPr marL="228600" indent="-228240">
              <a:lnSpc>
                <a:spcPct val="90000"/>
              </a:lnSpc>
              <a:spcBef>
                <a:spcPts val="1001"/>
              </a:spcBef>
              <a:buClr>
                <a:srgbClr val="FFFFFF"/>
              </a:buClr>
              <a:buFont typeface="Arial"/>
              <a:buChar char="•"/>
            </a:pPr>
            <a:r>
              <a:rPr lang="sr-Latn-RS" sz="2800" b="0" strike="noStrike" spc="-1" dirty="0" smtClean="0">
                <a:solidFill>
                  <a:srgbClr val="FFFFFF"/>
                </a:solidFill>
                <a:latin typeface="Calibri"/>
              </a:rPr>
              <a:t>tak </a:t>
            </a:r>
            <a:r>
              <a:rPr lang="sr-Latn-RS" sz="2400" b="0" strike="noStrike" spc="-1" dirty="0" smtClean="0">
                <a:latin typeface="Calibri"/>
              </a:rPr>
              <a:t>Napisati program koji će tražiti od korisnika da unese </a:t>
            </a:r>
            <a:r>
              <a:rPr lang="sr-Latn-RS" sz="2400" b="0" strike="noStrike" spc="-1" dirty="0" smtClean="0">
                <a:latin typeface="Calibri"/>
              </a:rPr>
              <a:t>vreme</a:t>
            </a:r>
            <a:r>
              <a:rPr lang="en-US" sz="2400" b="0" strike="noStrike" spc="-1" dirty="0" smtClean="0">
                <a:latin typeface="Calibri"/>
              </a:rPr>
              <a:t> u </a:t>
            </a:r>
            <a:r>
              <a:rPr lang="en-US" sz="2400" b="0" strike="noStrike" spc="-1" dirty="0" err="1" smtClean="0">
                <a:latin typeface="Calibri"/>
              </a:rPr>
              <a:t>minutima</a:t>
            </a:r>
            <a:r>
              <a:rPr lang="sr-Latn-RS" sz="2400" b="0" strike="noStrike" spc="-1" dirty="0" smtClean="0">
                <a:latin typeface="Calibri"/>
              </a:rPr>
              <a:t> </a:t>
            </a:r>
            <a:r>
              <a:rPr lang="sr-Latn-RS" sz="2400" b="0" strike="noStrike" spc="-1" dirty="0" smtClean="0">
                <a:latin typeface="Calibri"/>
              </a:rPr>
              <a:t>za koje je igrao </a:t>
            </a:r>
            <a:r>
              <a:rPr lang="sr-Latn-RS" sz="2400" b="0" strike="noStrike" spc="-1" dirty="0" smtClean="0">
                <a:latin typeface="Calibri"/>
              </a:rPr>
              <a:t>igricu</a:t>
            </a:r>
            <a:r>
              <a:rPr lang="en-US" sz="2400" b="0" strike="noStrike" spc="-1" dirty="0" smtClean="0">
                <a:latin typeface="Calibri"/>
              </a:rPr>
              <a:t> </a:t>
            </a:r>
            <a:r>
              <a:rPr lang="sr-Latn-RS" sz="2400" b="0" strike="noStrike" spc="-1" dirty="0" smtClean="0">
                <a:latin typeface="Calibri"/>
              </a:rPr>
              <a:t>a </a:t>
            </a:r>
            <a:r>
              <a:rPr lang="sr-Latn-RS" sz="2400" b="0" strike="noStrike" spc="-1" dirty="0" smtClean="0">
                <a:latin typeface="Calibri"/>
              </a:rPr>
              <a:t>potom izračunati koliko je igrao dana, sati i minuta.</a:t>
            </a:r>
          </a:p>
          <a:p>
            <a:pPr marL="228600" indent="-228240">
              <a:lnSpc>
                <a:spcPct val="90000"/>
              </a:lnSpc>
              <a:spcBef>
                <a:spcPts val="1001"/>
              </a:spcBef>
              <a:buClr>
                <a:srgbClr val="FFFFFF"/>
              </a:buClr>
              <a:buFont typeface="Arial"/>
              <a:buChar char="•"/>
            </a:pPr>
            <a:endParaRPr lang="en-US" sz="2400" spc="-1" dirty="0" smtClean="0">
              <a:latin typeface="Calibri"/>
            </a:endParaRPr>
          </a:p>
          <a:p>
            <a:pPr marL="228600" indent="-228240">
              <a:lnSpc>
                <a:spcPct val="90000"/>
              </a:lnSpc>
              <a:spcBef>
                <a:spcPts val="1001"/>
              </a:spcBef>
              <a:buClr>
                <a:srgbClr val="FFFFFF"/>
              </a:buClr>
              <a:buFont typeface="Arial"/>
              <a:buChar char="•"/>
            </a:pPr>
            <a:r>
              <a:rPr lang="en-US" sz="2400" spc="-1" dirty="0" smtClean="0">
                <a:latin typeface="Calibri"/>
              </a:rPr>
              <a:t>1 sat = </a:t>
            </a:r>
            <a:r>
              <a:rPr lang="en-US" sz="2400" spc="-1" dirty="0" err="1" smtClean="0">
                <a:latin typeface="Calibri"/>
              </a:rPr>
              <a:t>60min</a:t>
            </a:r>
            <a:endParaRPr lang="en-US" sz="2400" spc="-1" dirty="0" smtClean="0">
              <a:latin typeface="Calibri"/>
            </a:endParaRPr>
          </a:p>
          <a:p>
            <a:pPr marL="228600" indent="-228240">
              <a:lnSpc>
                <a:spcPct val="90000"/>
              </a:lnSpc>
              <a:spcBef>
                <a:spcPts val="1001"/>
              </a:spcBef>
              <a:buClr>
                <a:srgbClr val="FFFFFF"/>
              </a:buClr>
              <a:buFont typeface="Arial"/>
              <a:buChar char="•"/>
            </a:pPr>
            <a:r>
              <a:rPr lang="en-US" sz="2400" spc="-1" dirty="0" smtClean="0">
                <a:latin typeface="Calibri"/>
              </a:rPr>
              <a:t>1 </a:t>
            </a:r>
            <a:r>
              <a:rPr lang="en-US" sz="2400" spc="-1" dirty="0" err="1" smtClean="0">
                <a:latin typeface="Calibri"/>
              </a:rPr>
              <a:t>dan</a:t>
            </a:r>
            <a:r>
              <a:rPr lang="en-US" sz="2400" spc="-1" dirty="0" smtClean="0">
                <a:latin typeface="Calibri"/>
              </a:rPr>
              <a:t> = 24 </a:t>
            </a:r>
            <a:r>
              <a:rPr lang="en-US" sz="2400" spc="-1" dirty="0" err="1" smtClean="0">
                <a:latin typeface="Calibri"/>
              </a:rPr>
              <a:t>sata</a:t>
            </a:r>
            <a:r>
              <a:rPr lang="en-US" sz="2400" spc="-1" dirty="0" smtClean="0">
                <a:latin typeface="Calibri"/>
              </a:rPr>
              <a:t> = </a:t>
            </a:r>
            <a:r>
              <a:rPr lang="en-US" sz="2400" spc="-1" smtClean="0">
                <a:latin typeface="Calibri"/>
              </a:rPr>
              <a:t>1440min</a:t>
            </a:r>
            <a:endParaRPr lang="en-US" sz="2400" spc="-1" dirty="0" smtClean="0">
              <a:latin typeface="Calibri"/>
            </a:endParaRPr>
          </a:p>
          <a:p>
            <a:pPr marL="228600" indent="-228240">
              <a:lnSpc>
                <a:spcPct val="90000"/>
              </a:lnSpc>
              <a:spcBef>
                <a:spcPts val="1001"/>
              </a:spcBef>
              <a:buClr>
                <a:srgbClr val="FFFFFF"/>
              </a:buClr>
              <a:buFont typeface="Arial"/>
              <a:buChar char="•"/>
            </a:pPr>
            <a:endParaRPr lang="en-US" sz="2400" spc="-1" dirty="0" smtClean="0">
              <a:latin typeface="Calibri"/>
            </a:endParaRPr>
          </a:p>
          <a:p>
            <a:pPr marL="228600" indent="-228240">
              <a:lnSpc>
                <a:spcPct val="90000"/>
              </a:lnSpc>
              <a:spcBef>
                <a:spcPts val="1001"/>
              </a:spcBef>
              <a:buClr>
                <a:srgbClr val="FFFFFF"/>
              </a:buClr>
              <a:buFont typeface="Arial"/>
              <a:buChar char="•"/>
            </a:pPr>
            <a:r>
              <a:rPr lang="en-US" sz="2400" spc="-1" dirty="0" smtClean="0">
                <a:latin typeface="Calibri"/>
              </a:rPr>
              <a:t>Primer: </a:t>
            </a:r>
            <a:r>
              <a:rPr lang="en-US" sz="2400" spc="-1" dirty="0" err="1" smtClean="0">
                <a:latin typeface="Calibri"/>
              </a:rPr>
              <a:t>1503min</a:t>
            </a:r>
            <a:r>
              <a:rPr lang="en-US" sz="2400" spc="-1" dirty="0" smtClean="0">
                <a:latin typeface="Calibri"/>
              </a:rPr>
              <a:t>= </a:t>
            </a:r>
            <a:r>
              <a:rPr lang="en-US" sz="2400" spc="-1" dirty="0" err="1" smtClean="0">
                <a:latin typeface="Calibri"/>
              </a:rPr>
              <a:t>1dan</a:t>
            </a:r>
            <a:r>
              <a:rPr lang="en-US" sz="2400" spc="-1" dirty="0" smtClean="0">
                <a:latin typeface="Calibri"/>
              </a:rPr>
              <a:t> </a:t>
            </a:r>
            <a:r>
              <a:rPr lang="en-US" sz="2400" spc="-1" dirty="0" err="1" smtClean="0">
                <a:latin typeface="Calibri"/>
              </a:rPr>
              <a:t>1sat</a:t>
            </a:r>
            <a:r>
              <a:rPr lang="en-US" sz="2400" spc="-1" dirty="0" smtClean="0">
                <a:latin typeface="Calibri"/>
              </a:rPr>
              <a:t> </a:t>
            </a:r>
            <a:r>
              <a:rPr lang="en-US" sz="2400" spc="-1" dirty="0" err="1" smtClean="0">
                <a:latin typeface="Calibri"/>
              </a:rPr>
              <a:t>3min</a:t>
            </a: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4103809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8</a:t>
            </a:r>
            <a:endParaRPr lang="sr-Latn-RS" sz="2800" b="1" dirty="0" smtClean="0"/>
          </a:p>
          <a:p>
            <a:pPr marL="228600" indent="-228240">
              <a:lnSpc>
                <a:spcPct val="90000"/>
              </a:lnSpc>
              <a:spcBef>
                <a:spcPts val="1001"/>
              </a:spcBef>
              <a:buClr>
                <a:srgbClr val="FFFFFF"/>
              </a:buClr>
              <a:buFont typeface="Arial"/>
              <a:buChar char="•"/>
            </a:pPr>
            <a:r>
              <a:rPr lang="ru-RU" sz="2400" spc="-1" dirty="0"/>
              <a:t>Марко је купио 0,45 kg саламе, 0,25 kg сира и два паковања од по 0,3 kg шунке. Колико је тешка кеса коју носи кући?</a:t>
            </a:r>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379177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58" y="857618"/>
            <a:ext cx="10515600" cy="1325563"/>
          </a:xfrm>
        </p:spPr>
        <p:txBody>
          <a:bodyPr>
            <a:normAutofit/>
          </a:bodyPr>
          <a:lstStyle/>
          <a:p>
            <a:r>
              <a:rPr lang="sr-Latn-RS" b="1" dirty="0" smtClean="0"/>
              <a:t>Sva pitanja na mail:</a:t>
            </a:r>
            <a:br>
              <a:rPr lang="sr-Latn-RS" b="1" dirty="0" smtClean="0"/>
            </a:br>
            <a:r>
              <a:rPr lang="sr-Latn-RS" b="1" dirty="0" smtClean="0"/>
              <a:t>sejonp2708</a:t>
            </a:r>
            <a:r>
              <a:rPr lang="en-US" b="1" dirty="0" smtClean="0"/>
              <a:t>@</a:t>
            </a:r>
            <a:r>
              <a:rPr lang="en-US" b="1" dirty="0" err="1" smtClean="0"/>
              <a:t>gmail.com</a:t>
            </a:r>
            <a:endParaRPr lang="sr-Latn-RS" b="1" dirty="0"/>
          </a:p>
        </p:txBody>
      </p:sp>
      <p:sp>
        <p:nvSpPr>
          <p:cNvPr id="3" name="Content Placeholder 2"/>
          <p:cNvSpPr>
            <a:spLocks noGrp="1"/>
          </p:cNvSpPr>
          <p:nvPr>
            <p:ph idx="1"/>
          </p:nvPr>
        </p:nvSpPr>
        <p:spPr>
          <a:xfrm>
            <a:off x="735169" y="3319574"/>
            <a:ext cx="10515600" cy="2089552"/>
          </a:xfrm>
        </p:spPr>
        <p:txBody>
          <a:bodyPr>
            <a:normAutofit/>
          </a:bodyPr>
          <a:lstStyle/>
          <a:p>
            <a:pPr marL="0" indent="0">
              <a:buNone/>
            </a:pPr>
            <a:r>
              <a:rPr lang="sr-Latn-RS" sz="4000" dirty="0" smtClean="0"/>
              <a:t>Pratite našu stranicu:</a:t>
            </a:r>
          </a:p>
          <a:p>
            <a:r>
              <a:rPr lang="sr-Latn-RS" sz="4000" dirty="0" smtClean="0"/>
              <a:t>https</a:t>
            </a:r>
            <a:r>
              <a:rPr lang="sr-Latn-RS" sz="4000" dirty="0"/>
              <a:t>://www.procoding.rs/besplatan-kurs-python-za-ucenike/</a:t>
            </a:r>
          </a:p>
        </p:txBody>
      </p:sp>
      <p:sp>
        <p:nvSpPr>
          <p:cNvPr id="4" name="Date Placeholder 3"/>
          <p:cNvSpPr>
            <a:spLocks noGrp="1"/>
          </p:cNvSpPr>
          <p:nvPr>
            <p:ph type="dt" sz="half" idx="10"/>
          </p:nvPr>
        </p:nvSpPr>
        <p:spPr/>
        <p:txBody>
          <a:bodyPr/>
          <a:lstStyle/>
          <a:p>
            <a:fld id="{CFD6D4EF-6D69-4CD4-830D-A5C2040047FE}"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a:p>
        </p:txBody>
      </p:sp>
      <p:sp>
        <p:nvSpPr>
          <p:cNvPr id="6" name="Slide Number Placeholder 5"/>
          <p:cNvSpPr>
            <a:spLocks noGrp="1"/>
          </p:cNvSpPr>
          <p:nvPr>
            <p:ph type="sldNum" sz="quarter" idx="12"/>
          </p:nvPr>
        </p:nvSpPr>
        <p:spPr/>
        <p:txBody>
          <a:bodyPr/>
          <a:lstStyle/>
          <a:p>
            <a:fld id="{E3FF8C26-29A3-4591-9064-23FE9B9A32C8}" type="slidenum">
              <a:rPr lang="sr-Latn-RS" smtClean="0"/>
              <a:t>2</a:t>
            </a:fld>
            <a:endParaRPr lang="sr-Latn-RS"/>
          </a:p>
        </p:txBody>
      </p:sp>
    </p:spTree>
    <p:extLst>
      <p:ext uri="{BB962C8B-B14F-4D97-AF65-F5344CB8AC3E}">
        <p14:creationId xmlns:p14="http://schemas.microsoft.com/office/powerpoint/2010/main" val="2965373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9</a:t>
            </a:r>
            <a:endParaRPr lang="sr-Latn-RS" sz="2800" b="1" dirty="0" smtClean="0"/>
          </a:p>
          <a:p>
            <a:r>
              <a:rPr lang="sr-Latn-RS" sz="2400" dirty="0" smtClean="0"/>
              <a:t>	</a:t>
            </a:r>
            <a:r>
              <a:rPr lang="ru-RU" sz="2400" dirty="0" smtClean="0"/>
              <a:t>На </a:t>
            </a:r>
            <a:r>
              <a:rPr lang="ru-RU" sz="2400" dirty="0"/>
              <a:t>првој полици има 150 књига. На другој има дупло мање него на првој, а на трећој три пута мање него на другој. Колико је укупно књига на полицама.</a:t>
            </a:r>
          </a:p>
          <a:p>
            <a:endParaRPr lang="ru-RU" sz="2400" dirty="0"/>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3635256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fontScale="92500"/>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10</a:t>
            </a:r>
            <a:endParaRPr lang="sr-Latn-RS" sz="2800" b="1" dirty="0" smtClean="0"/>
          </a:p>
          <a:p>
            <a:r>
              <a:rPr lang="sr-Latn-RS" sz="2400" dirty="0" smtClean="0"/>
              <a:t>	</a:t>
            </a:r>
            <a:endParaRPr lang="en-US" sz="2400" dirty="0" smtClean="0"/>
          </a:p>
          <a:p>
            <a:r>
              <a:rPr lang="ru-RU" sz="2400" dirty="0" smtClean="0"/>
              <a:t>У </a:t>
            </a:r>
            <a:r>
              <a:rPr lang="ru-RU" sz="2400" dirty="0"/>
              <a:t>школи се организује новогодишња приредба за децу. Од пара које су зарадили тако што су организовали сајам својих рукотворина купили су неколико крем бананица које желе да равномерно поделе свој деци (тако да свако дете добије исти број бананица). Ако се зна колико ће деце доћи на приредбу, колико ће свако дете добити бананица, a колико ће бананица остати нерасподељено?</a:t>
            </a:r>
          </a:p>
          <a:p>
            <a:endParaRPr lang="ru-RU" sz="2400" dirty="0"/>
          </a:p>
          <a:p>
            <a:endParaRPr lang="ru-RU" sz="2400" dirty="0"/>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2622512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11</a:t>
            </a:r>
            <a:endParaRPr lang="sr-Latn-RS" sz="2800" b="1" dirty="0" smtClean="0"/>
          </a:p>
          <a:p>
            <a:r>
              <a:rPr lang="sr-Latn-RS" sz="2400" dirty="0" smtClean="0"/>
              <a:t>	</a:t>
            </a:r>
            <a:r>
              <a:rPr lang="ru-RU" sz="2400" dirty="0" smtClean="0"/>
              <a:t>Бројилац </a:t>
            </a:r>
            <a:r>
              <a:rPr lang="ru-RU" sz="2400" dirty="0"/>
              <a:t>разломка је 37, а именилац је 12. Преведи овај разломак у мешовит број.</a:t>
            </a:r>
          </a:p>
          <a:p>
            <a:endParaRPr lang="ru-RU" sz="2400" dirty="0"/>
          </a:p>
          <a:p>
            <a:endParaRPr lang="ru-RU" sz="2400" dirty="0"/>
          </a:p>
          <a:p>
            <a:endParaRPr lang="ru-RU" sz="2400" dirty="0"/>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1734894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88" name="TextShape 2"/>
          <p:cNvSpPr txBox="1"/>
          <p:nvPr/>
        </p:nvSpPr>
        <p:spPr>
          <a:xfrm>
            <a:off x="838080" y="1825560"/>
            <a:ext cx="10515240" cy="4026600"/>
          </a:xfrm>
          <a:prstGeom prst="rect">
            <a:avLst/>
          </a:prstGeom>
          <a:noFill/>
          <a:ln>
            <a:noFill/>
          </a:ln>
        </p:spPr>
        <p:txBody>
          <a:bodyPr>
            <a:normAutofit lnSpcReduction="10000"/>
          </a:bodyPr>
          <a:lstStyle/>
          <a:p>
            <a:pPr marL="457560" indent="-457200">
              <a:lnSpc>
                <a:spcPct val="90000"/>
              </a:lnSpc>
              <a:spcBef>
                <a:spcPts val="1001"/>
              </a:spcBef>
              <a:buClr>
                <a:srgbClr val="FFFFFF"/>
              </a:buClr>
              <a:buFont typeface="Arial" panose="020B0604020202020204" pitchFamily="34" charset="0"/>
              <a:buChar char="•"/>
            </a:pPr>
            <a:r>
              <a:rPr lang="sr-Latn-RS" sz="2800" b="1" dirty="0" smtClean="0"/>
              <a:t>Zadatak br. </a:t>
            </a:r>
            <a:r>
              <a:rPr lang="en-US" sz="2800" b="1" dirty="0" smtClean="0"/>
              <a:t>12</a:t>
            </a:r>
            <a:endParaRPr lang="sr-Latn-RS" sz="2800" b="1" dirty="0" smtClean="0"/>
          </a:p>
          <a:p>
            <a:endParaRPr lang="sr-Latn-RS" sz="2400" dirty="0" smtClean="0"/>
          </a:p>
          <a:p>
            <a:r>
              <a:rPr lang="ru-RU" sz="2400" dirty="0"/>
              <a:t>Ако се зна колико је тренутно сати и минута, израчунај колико је минута протекло од претходне поноћи.</a:t>
            </a:r>
          </a:p>
          <a:p>
            <a:r>
              <a:rPr lang="ru-RU" sz="2400" dirty="0"/>
              <a:t/>
            </a:r>
            <a:br>
              <a:rPr lang="ru-RU" sz="2400" dirty="0"/>
            </a:br>
            <a:r>
              <a:rPr lang="ru-RU" sz="2400" dirty="0"/>
              <a:t/>
            </a:r>
            <a:br>
              <a:rPr lang="ru-RU" sz="2400" dirty="0"/>
            </a:br>
            <a:endParaRPr lang="ru-RU" sz="2400" dirty="0"/>
          </a:p>
          <a:p>
            <a:endParaRPr lang="ru-RU" sz="2400" dirty="0"/>
          </a:p>
          <a:p>
            <a:endParaRPr lang="ru-RU" sz="2400" dirty="0"/>
          </a:p>
          <a:p>
            <a:r>
              <a:rPr lang="ru-RU" sz="2400" dirty="0"/>
              <a:t/>
            </a:r>
            <a:br>
              <a:rPr lang="ru-RU" sz="2400" dirty="0"/>
            </a:br>
            <a:endParaRPr lang="ru-RU" sz="2400" spc="-1" dirty="0"/>
          </a:p>
          <a:p>
            <a:pPr marL="228600" indent="-228240">
              <a:lnSpc>
                <a:spcPct val="90000"/>
              </a:lnSpc>
              <a:spcBef>
                <a:spcPts val="1001"/>
              </a:spcBef>
              <a:buClr>
                <a:srgbClr val="FFFFFF"/>
              </a:buClr>
              <a:buFont typeface="Arial"/>
              <a:buChar char="•"/>
            </a:pPr>
            <a:endParaRPr lang="ru-RU" sz="2400" spc="-1" dirty="0"/>
          </a:p>
          <a:p>
            <a:pPr marL="228600" indent="-228240">
              <a:lnSpc>
                <a:spcPct val="90000"/>
              </a:lnSpc>
              <a:spcBef>
                <a:spcPts val="1001"/>
              </a:spcBef>
              <a:buClr>
                <a:srgbClr val="FFFFFF"/>
              </a:buClr>
              <a:buFont typeface="Arial"/>
              <a:buChar char="•"/>
            </a:pPr>
            <a:endParaRPr lang="sr-Latn-RS" sz="2400" spc="-1" dirty="0" smtClean="0">
              <a:latin typeface="Calibri"/>
            </a:endParaRPr>
          </a:p>
        </p:txBody>
      </p:sp>
      <p:pic>
        <p:nvPicPr>
          <p:cNvPr id="89" name="Picture 4"/>
          <p:cNvPicPr/>
          <p:nvPr/>
        </p:nvPicPr>
        <p:blipFill>
          <a:blip r:embed="rId2"/>
          <a:stretch/>
        </p:blipFill>
        <p:spPr>
          <a:xfrm>
            <a:off x="332280" y="435960"/>
            <a:ext cx="5189760" cy="1028520"/>
          </a:xfrm>
          <a:prstGeom prst="rect">
            <a:avLst/>
          </a:prstGeom>
          <a:ln>
            <a:noFill/>
          </a:ln>
        </p:spPr>
      </p:pic>
    </p:spTree>
    <p:extLst>
      <p:ext uri="{BB962C8B-B14F-4D97-AF65-F5344CB8AC3E}">
        <p14:creationId xmlns:p14="http://schemas.microsoft.com/office/powerpoint/2010/main" val="2322647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a:bodyPr>
          <a:lstStyle/>
          <a:p>
            <a:r>
              <a:rPr lang="sr-Latn-RS" sz="11500" b="1" dirty="0">
                <a:effectLst>
                  <a:outerShdw blurRad="38100" dist="38100" dir="2700000" algn="tl">
                    <a:srgbClr val="000000">
                      <a:alpha val="43137"/>
                    </a:srgbClr>
                  </a:outerShdw>
                </a:effectLst>
              </a:rPr>
              <a:t>6</a:t>
            </a:r>
            <a:r>
              <a:rPr lang="sr-Latn-RS" sz="11500" b="1" dirty="0" smtClean="0">
                <a:effectLst>
                  <a:outerShdw blurRad="38100" dist="38100" dir="2700000" algn="tl">
                    <a:srgbClr val="000000">
                      <a:alpha val="43137"/>
                    </a:srgbClr>
                  </a:outerShdw>
                </a:effectLst>
              </a:rPr>
              <a:t>. ČAS</a:t>
            </a:r>
            <a:endParaRPr lang="sr-Latn-RS" sz="11500" b="1" dirty="0">
              <a:effectLst>
                <a:outerShdw blurRad="38100" dist="38100" dir="2700000" algn="tl">
                  <a:srgbClr val="000000">
                    <a:alpha val="43137"/>
                  </a:srgbClr>
                </a:outerShdw>
              </a:effectLst>
            </a:endParaRPr>
          </a:p>
        </p:txBody>
      </p:sp>
      <p:sp>
        <p:nvSpPr>
          <p:cNvPr id="10" name="Subtitle 9"/>
          <p:cNvSpPr>
            <a:spLocks noGrp="1"/>
          </p:cNvSpPr>
          <p:nvPr>
            <p:ph type="subTitle" idx="1"/>
          </p:nvPr>
        </p:nvSpPr>
        <p:spPr/>
        <p:txBody>
          <a:bodyPr/>
          <a:lstStyle/>
          <a:p>
            <a:endParaRPr lang="sr-Latn-RS"/>
          </a:p>
        </p:txBody>
      </p:sp>
      <p:sp>
        <p:nvSpPr>
          <p:cNvPr id="4" name="Date Placeholder 3"/>
          <p:cNvSpPr>
            <a:spLocks noGrp="1"/>
          </p:cNvSpPr>
          <p:nvPr>
            <p:ph type="dt" sz="half" idx="10"/>
          </p:nvPr>
        </p:nvSpPr>
        <p:spPr/>
        <p:txBody>
          <a:bodyPr/>
          <a:lstStyle/>
          <a:p>
            <a:fld id="{A3F5B1A7-033A-4661-8A28-11D8498BB7CA}" type="datetime1">
              <a:rPr lang="en-US" smtClean="0"/>
              <a:t>10/18/2020</a:t>
            </a:fld>
            <a:endParaRPr lang="sr-Latn-RS"/>
          </a:p>
        </p:txBody>
      </p:sp>
      <p:sp>
        <p:nvSpPr>
          <p:cNvPr id="5" name="Footer Placeholder 4"/>
          <p:cNvSpPr>
            <a:spLocks noGrp="1"/>
          </p:cNvSpPr>
          <p:nvPr>
            <p:ph type="ftr" sz="quarter" idx="11"/>
          </p:nvPr>
        </p:nvSpPr>
        <p:spPr/>
        <p:txBody>
          <a:bodyPr/>
          <a:lstStyle/>
          <a:p>
            <a:r>
              <a:rPr lang="sr-Latn-RS" smtClean="0"/>
              <a:t>Nastavnik Informatike i računarstva dipl.ing. Sead Gicić</a:t>
            </a:r>
            <a:endParaRPr lang="sr-Latn-RS" dirty="0"/>
          </a:p>
        </p:txBody>
      </p:sp>
      <p:sp>
        <p:nvSpPr>
          <p:cNvPr id="6" name="Slide Number Placeholder 5"/>
          <p:cNvSpPr>
            <a:spLocks noGrp="1"/>
          </p:cNvSpPr>
          <p:nvPr>
            <p:ph type="sldNum" sz="quarter" idx="12"/>
          </p:nvPr>
        </p:nvSpPr>
        <p:spPr/>
        <p:txBody>
          <a:bodyPr/>
          <a:lstStyle/>
          <a:p>
            <a:fld id="{E3FF8C26-29A3-4591-9064-23FE9B9A32C8}" type="slidenum">
              <a:rPr lang="sr-Latn-RS" smtClean="0"/>
              <a:t>3</a:t>
            </a:fld>
            <a:endParaRPr lang="sr-Latn-RS"/>
          </a:p>
        </p:txBody>
      </p:sp>
      <p:pic>
        <p:nvPicPr>
          <p:cNvPr id="11" name="Picture 10">
            <a:extLst>
              <a:ext uri="{FF2B5EF4-FFF2-40B4-BE49-F238E27FC236}">
                <a16:creationId xmlns:a16="http://schemas.microsoft.com/office/drawing/2014/main" xmlns="" id="{D6EC2E7F-2658-4E96-9A06-153976F5C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2" y="307325"/>
            <a:ext cx="5190054" cy="1028702"/>
          </a:xfrm>
          <a:prstGeom prst="rect">
            <a:avLst/>
          </a:prstGeom>
        </p:spPr>
      </p:pic>
    </p:spTree>
    <p:extLst>
      <p:ext uri="{BB962C8B-B14F-4D97-AF65-F5344CB8AC3E}">
        <p14:creationId xmlns:p14="http://schemas.microsoft.com/office/powerpoint/2010/main" val="1266414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45713" y="846145"/>
            <a:ext cx="10515600" cy="1325563"/>
          </a:xfrm>
        </p:spPr>
        <p:txBody>
          <a:bodyPr>
            <a:normAutofit/>
          </a:bodyPr>
          <a:lstStyle/>
          <a:p>
            <a:pPr algn="ctr"/>
            <a:r>
              <a:rPr lang="sr-Latn-RS" sz="5400" b="1" dirty="0" smtClean="0">
                <a:effectLst>
                  <a:outerShdw blurRad="38100" dist="38100" dir="2700000" algn="tl">
                    <a:srgbClr val="000000">
                      <a:alpha val="43137"/>
                    </a:srgbClr>
                  </a:outerShdw>
                </a:effectLst>
              </a:rPr>
              <a:t>Plan gradiva</a:t>
            </a:r>
            <a:endParaRPr lang="sr-Latn-RS" sz="5400" b="1" dirty="0">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433417519"/>
              </p:ext>
            </p:extLst>
          </p:nvPr>
        </p:nvGraphicFramePr>
        <p:xfrm>
          <a:off x="838200" y="1825625"/>
          <a:ext cx="5181600" cy="2987040"/>
        </p:xfrm>
        <a:graphic>
          <a:graphicData uri="http://schemas.openxmlformats.org/drawingml/2006/table">
            <a:tbl>
              <a:tblPr/>
              <a:tblGrid>
                <a:gridCol w="947493"/>
                <a:gridCol w="4234107"/>
              </a:tblGrid>
              <a:tr h="0">
                <a:tc>
                  <a:txBody>
                    <a:bodyPr/>
                    <a:lstStyle/>
                    <a:p>
                      <a:pPr algn="l" fontAlgn="t"/>
                      <a:endParaRPr lang="sr-Latn-RS" dirty="0">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dirty="0">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r h="0">
                <a:tc>
                  <a:txBody>
                    <a:bodyPr/>
                    <a:lstStyle/>
                    <a:p>
                      <a:pPr algn="l" fontAlgn="t"/>
                      <a:endParaRPr lang="sr-Latn-RS">
                        <a:effectLst/>
                      </a:endParaRPr>
                    </a:p>
                  </a:txBody>
                  <a:tcPr marL="94749" marR="47375" marT="76200" marB="76200">
                    <a:lnL>
                      <a:noFill/>
                    </a:lnL>
                    <a:lnR>
                      <a:noFill/>
                    </a:lnR>
                    <a:lnT>
                      <a:noFill/>
                    </a:lnT>
                    <a:lnB>
                      <a:noFill/>
                    </a:lnB>
                    <a:solidFill>
                      <a:srgbClr val="FFFFFF"/>
                    </a:solidFill>
                  </a:tcPr>
                </a:tc>
                <a:tc>
                  <a:txBody>
                    <a:bodyPr/>
                    <a:lstStyle/>
                    <a:p>
                      <a:pPr algn="l" fontAlgn="t"/>
                      <a:endParaRPr lang="sr-Latn-RS" dirty="0">
                        <a:effectLst/>
                      </a:endParaRPr>
                    </a:p>
                  </a:txBody>
                  <a:tcPr marL="47375" marR="47375" marT="76200" marB="76200">
                    <a:lnL>
                      <a:noFill/>
                    </a:lnL>
                    <a:lnR>
                      <a:noFill/>
                    </a:lnR>
                    <a:lnT>
                      <a:noFill/>
                    </a:lnT>
                    <a:lnB>
                      <a:noFill/>
                    </a:lnB>
                    <a:solidFill>
                      <a:srgbClr val="FFFFFF"/>
                    </a:solidFill>
                  </a:tcPr>
                </a:tc>
              </a:tr>
            </a:tbl>
          </a:graphicData>
        </a:graphic>
      </p:graphicFrame>
      <p:sp>
        <p:nvSpPr>
          <p:cNvPr id="10" name="Content Placeholder 9"/>
          <p:cNvSpPr>
            <a:spLocks noGrp="1"/>
          </p:cNvSpPr>
          <p:nvPr>
            <p:ph sz="half" idx="2"/>
          </p:nvPr>
        </p:nvSpPr>
        <p:spPr>
          <a:xfrm>
            <a:off x="838200" y="1983799"/>
            <a:ext cx="5181600" cy="4351338"/>
          </a:xfrm>
        </p:spPr>
        <p:txBody>
          <a:bodyPr>
            <a:normAutofit/>
          </a:bodyPr>
          <a:lstStyle/>
          <a:p>
            <a:r>
              <a:rPr lang="sr-Latn-RS" dirty="0"/>
              <a:t>1. instalacija Python-a, </a:t>
            </a:r>
          </a:p>
          <a:p>
            <a:r>
              <a:rPr lang="sr-Latn-RS" dirty="0"/>
              <a:t>2. interfejs IDLE, </a:t>
            </a:r>
          </a:p>
          <a:p>
            <a:r>
              <a:rPr lang="sr-Latn-RS" dirty="0"/>
              <a:t>3. tipovi promenljivih, </a:t>
            </a:r>
          </a:p>
          <a:p>
            <a:r>
              <a:rPr lang="sr-Latn-RS" dirty="0"/>
              <a:t>4. aritmetičke operacije, </a:t>
            </a:r>
          </a:p>
          <a:p>
            <a:r>
              <a:rPr lang="sr-Latn-RS" dirty="0"/>
              <a:t>5. rad sa stringovima</a:t>
            </a:r>
          </a:p>
          <a:p>
            <a:r>
              <a:rPr lang="sr-Latn-RS" dirty="0"/>
              <a:t>6. celi i realni brojevi i deljenje, </a:t>
            </a:r>
          </a:p>
        </p:txBody>
      </p:sp>
      <p:sp>
        <p:nvSpPr>
          <p:cNvPr id="2" name="Date Placeholder 1"/>
          <p:cNvSpPr>
            <a:spLocks noGrp="1"/>
          </p:cNvSpPr>
          <p:nvPr>
            <p:ph type="dt" sz="half" idx="10"/>
          </p:nvPr>
        </p:nvSpPr>
        <p:spPr/>
        <p:txBody>
          <a:bodyPr/>
          <a:lstStyle/>
          <a:p>
            <a:fld id="{AD0FF09D-F988-4222-BFF3-E0F4E1D3F4D5}"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4</a:t>
            </a:fld>
            <a:endParaRPr lang="sr-Latn-RS"/>
          </a:p>
        </p:txBody>
      </p:sp>
      <p:pic>
        <p:nvPicPr>
          <p:cNvPr id="8" name="Picture 7">
            <a:extLst>
              <a:ext uri="{FF2B5EF4-FFF2-40B4-BE49-F238E27FC236}">
                <a16:creationId xmlns="" xmlns:a16="http://schemas.microsoft.com/office/drawing/2014/main"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446" y="114142"/>
            <a:ext cx="5190054" cy="1028702"/>
          </a:xfrm>
          <a:prstGeom prst="rect">
            <a:avLst/>
          </a:prstGeom>
        </p:spPr>
      </p:pic>
      <p:sp>
        <p:nvSpPr>
          <p:cNvPr id="11" name="Content Placeholder 9"/>
          <p:cNvSpPr txBox="1">
            <a:spLocks/>
          </p:cNvSpPr>
          <p:nvPr/>
        </p:nvSpPr>
        <p:spPr>
          <a:xfrm>
            <a:off x="5736716" y="2077754"/>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r-Latn-RS" dirty="0" smtClean="0"/>
              <a:t>7. grananje, </a:t>
            </a:r>
          </a:p>
          <a:p>
            <a:r>
              <a:rPr lang="sr-Latn-RS" dirty="0" smtClean="0"/>
              <a:t>8. petlje FOR </a:t>
            </a:r>
          </a:p>
          <a:p>
            <a:r>
              <a:rPr lang="sr-Latn-RS" dirty="0" smtClean="0"/>
              <a:t>9. petlja WHILE, </a:t>
            </a:r>
          </a:p>
          <a:p>
            <a:r>
              <a:rPr lang="sr-Latn-RS" dirty="0" smtClean="0"/>
              <a:t>10.liste, </a:t>
            </a:r>
          </a:p>
          <a:p>
            <a:r>
              <a:rPr lang="sr-Latn-RS" dirty="0" smtClean="0"/>
              <a:t>11.rečnici</a:t>
            </a:r>
            <a:endParaRPr lang="sr-Latn-RS" dirty="0"/>
          </a:p>
        </p:txBody>
      </p:sp>
    </p:spTree>
    <p:extLst>
      <p:ext uri="{BB962C8B-B14F-4D97-AF65-F5344CB8AC3E}">
        <p14:creationId xmlns:p14="http://schemas.microsoft.com/office/powerpoint/2010/main" val="3621666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dirty="0" err="1"/>
              <a:t>Funkcije</a:t>
            </a:r>
            <a:r>
              <a:rPr lang="en-US" sz="7200" b="1" dirty="0"/>
              <a:t> input() </a:t>
            </a:r>
            <a:r>
              <a:rPr lang="en-US" sz="7200" b="1" dirty="0" err="1"/>
              <a:t>i</a:t>
            </a:r>
            <a:r>
              <a:rPr lang="en-US" sz="7200" b="1" dirty="0"/>
              <a:t> print()</a:t>
            </a:r>
            <a:endParaRPr lang="sr-Latn-RS" sz="7200" b="1" dirty="0"/>
          </a:p>
        </p:txBody>
      </p:sp>
      <p:sp>
        <p:nvSpPr>
          <p:cNvPr id="3" name="Content Placeholder 2"/>
          <p:cNvSpPr>
            <a:spLocks noGrp="1"/>
          </p:cNvSpPr>
          <p:nvPr>
            <p:ph sz="half" idx="1"/>
          </p:nvPr>
        </p:nvSpPr>
        <p:spPr>
          <a:xfrm>
            <a:off x="403860" y="1870075"/>
            <a:ext cx="5181600" cy="4351338"/>
          </a:xfrm>
        </p:spPr>
        <p:txBody>
          <a:bodyPr/>
          <a:lstStyle/>
          <a:p>
            <a:r>
              <a:rPr lang="en-US" b="1" dirty="0"/>
              <a:t>input</a:t>
            </a:r>
            <a:r>
              <a:rPr lang="en-US" b="1" dirty="0" smtClean="0"/>
              <a:t>()</a:t>
            </a:r>
            <a:endParaRPr lang="en-US" dirty="0"/>
          </a:p>
          <a:p>
            <a:pPr marL="0" indent="0">
              <a:buNone/>
            </a:pPr>
            <a:r>
              <a:rPr lang="en-US" dirty="0" smtClean="0"/>
              <a:t> </a:t>
            </a:r>
            <a:endParaRPr lang="sr-Latn-RS" dirty="0" smtClean="0"/>
          </a:p>
          <a:p>
            <a:r>
              <a:rPr lang="en-US" dirty="0" smtClean="0"/>
              <a:t>Ova </a:t>
            </a:r>
            <a:r>
              <a:rPr lang="en-US" dirty="0" err="1"/>
              <a:t>funkcija</a:t>
            </a:r>
            <a:r>
              <a:rPr lang="en-US" dirty="0"/>
              <a:t> </a:t>
            </a:r>
            <a:r>
              <a:rPr lang="en-US" dirty="0" err="1"/>
              <a:t>ima</a:t>
            </a:r>
            <a:r>
              <a:rPr lang="en-US" dirty="0"/>
              <a:t> </a:t>
            </a:r>
            <a:r>
              <a:rPr lang="en-US" dirty="0" err="1"/>
              <a:t>zadatak</a:t>
            </a:r>
            <a:r>
              <a:rPr lang="en-US" dirty="0"/>
              <a:t> da </a:t>
            </a:r>
            <a:r>
              <a:rPr lang="en-US" dirty="0" err="1"/>
              <a:t>čeka</a:t>
            </a:r>
            <a:r>
              <a:rPr lang="en-US" dirty="0"/>
              <a:t> da </a:t>
            </a:r>
            <a:r>
              <a:rPr lang="en-US" dirty="0" err="1"/>
              <a:t>korisnik</a:t>
            </a:r>
            <a:r>
              <a:rPr lang="en-US" dirty="0"/>
              <a:t> </a:t>
            </a:r>
            <a:r>
              <a:rPr lang="en-US" dirty="0" err="1"/>
              <a:t>ukuca</a:t>
            </a:r>
            <a:r>
              <a:rPr lang="en-US" dirty="0"/>
              <a:t> </a:t>
            </a:r>
            <a:r>
              <a:rPr lang="en-US" dirty="0" err="1"/>
              <a:t>tekst</a:t>
            </a:r>
            <a:r>
              <a:rPr lang="en-US" dirty="0"/>
              <a:t> </a:t>
            </a:r>
            <a:r>
              <a:rPr lang="en-US" dirty="0" err="1"/>
              <a:t>na</a:t>
            </a:r>
            <a:r>
              <a:rPr lang="en-US" dirty="0"/>
              <a:t> </a:t>
            </a:r>
            <a:r>
              <a:rPr lang="en-US" dirty="0" err="1"/>
              <a:t>tastaturi</a:t>
            </a:r>
            <a:r>
              <a:rPr lang="en-US" dirty="0"/>
              <a:t> </a:t>
            </a:r>
            <a:r>
              <a:rPr lang="en-US" dirty="0" err="1"/>
              <a:t>i</a:t>
            </a:r>
            <a:r>
              <a:rPr lang="en-US" dirty="0"/>
              <a:t> </a:t>
            </a:r>
            <a:r>
              <a:rPr lang="en-US" dirty="0" err="1"/>
              <a:t>pritisne</a:t>
            </a:r>
            <a:r>
              <a:rPr lang="en-US" dirty="0"/>
              <a:t> ENTER.</a:t>
            </a:r>
            <a:endParaRPr lang="sr-Latn-RS" dirty="0"/>
          </a:p>
        </p:txBody>
      </p:sp>
      <p:sp>
        <p:nvSpPr>
          <p:cNvPr id="4" name="Content Placeholder 3"/>
          <p:cNvSpPr>
            <a:spLocks noGrp="1"/>
          </p:cNvSpPr>
          <p:nvPr>
            <p:ph sz="half" idx="2"/>
          </p:nvPr>
        </p:nvSpPr>
        <p:spPr/>
        <p:txBody>
          <a:bodyPr/>
          <a:lstStyle/>
          <a:p>
            <a:pPr marL="0" indent="0">
              <a:buNone/>
            </a:pPr>
            <a:r>
              <a:rPr lang="en-US" b="1" dirty="0"/>
              <a:t>print</a:t>
            </a:r>
            <a:r>
              <a:rPr lang="en-US" b="1" dirty="0" smtClean="0"/>
              <a:t>()</a:t>
            </a:r>
          </a:p>
          <a:p>
            <a:pPr marL="0" indent="0">
              <a:buNone/>
            </a:pPr>
            <a:endParaRPr lang="en-US" dirty="0" smtClean="0"/>
          </a:p>
          <a:p>
            <a:r>
              <a:rPr lang="sr-Latn-RS" dirty="0" smtClean="0"/>
              <a:t>štampamo sadržaj neke promenljive :</a:t>
            </a:r>
            <a:endParaRPr lang="en-US" dirty="0" smtClean="0"/>
          </a:p>
          <a:p>
            <a:pPr marL="0" indent="0">
              <a:buNone/>
            </a:pPr>
            <a:r>
              <a:rPr lang="sr-Latn-RS" dirty="0" smtClean="0"/>
              <a:t>                   </a:t>
            </a:r>
            <a:r>
              <a:rPr lang="en-US" dirty="0" smtClean="0"/>
              <a:t>print(r)</a:t>
            </a:r>
            <a:endParaRPr lang="sr-Latn-RS" dirty="0" smtClean="0"/>
          </a:p>
          <a:p>
            <a:r>
              <a:rPr lang="sr-Latn-RS" dirty="0" smtClean="0"/>
              <a:t>Štampamo neki string tj. tekst</a:t>
            </a:r>
            <a:endParaRPr lang="sr-Latn-RS" dirty="0"/>
          </a:p>
          <a:p>
            <a:pPr marL="0" indent="0">
              <a:buNone/>
            </a:pPr>
            <a:r>
              <a:rPr lang="en-US" dirty="0" smtClean="0"/>
              <a:t>   print(“</a:t>
            </a:r>
            <a:r>
              <a:rPr lang="en-US" dirty="0" err="1" smtClean="0"/>
              <a:t>STAMPAMO</a:t>
            </a:r>
            <a:r>
              <a:rPr lang="en-US" dirty="0" smtClean="0"/>
              <a:t> NA </a:t>
            </a:r>
            <a:r>
              <a:rPr lang="en-US" dirty="0" err="1" smtClean="0"/>
              <a:t>EKRAN</a:t>
            </a:r>
            <a:r>
              <a:rPr lang="en-US" dirty="0" smtClean="0"/>
              <a:t>”)</a:t>
            </a:r>
            <a:endParaRPr lang="sr-Latn-RS" dirty="0"/>
          </a:p>
        </p:txBody>
      </p:sp>
      <p:sp>
        <p:nvSpPr>
          <p:cNvPr id="5" name="Date Placeholder 4"/>
          <p:cNvSpPr>
            <a:spLocks noGrp="1"/>
          </p:cNvSpPr>
          <p:nvPr>
            <p:ph type="dt" sz="half" idx="10"/>
          </p:nvPr>
        </p:nvSpPr>
        <p:spPr/>
        <p:txBody>
          <a:bodyPr/>
          <a:lstStyle/>
          <a:p>
            <a:fld id="{CA32CCC0-4190-477F-B3E0-98AB9F25FBE6}" type="datetime1">
              <a:rPr lang="en-US" smtClean="0"/>
              <a:t>10/18/2020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5</a:t>
            </a:fld>
            <a:endParaRPr lang="sr-Latn-RS"/>
          </a:p>
        </p:txBody>
      </p:sp>
    </p:spTree>
    <p:extLst>
      <p:ext uri="{BB962C8B-B14F-4D97-AF65-F5344CB8AC3E}">
        <p14:creationId xmlns:p14="http://schemas.microsoft.com/office/powerpoint/2010/main" val="137397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9572" y="854855"/>
            <a:ext cx="10515600" cy="1325563"/>
          </a:xfrm>
        </p:spPr>
        <p:txBody>
          <a:bodyPr>
            <a:normAutofit/>
          </a:bodyPr>
          <a:lstStyle/>
          <a:p>
            <a:pPr algn="just"/>
            <a:r>
              <a:rPr lang="sr-Latn-RS" sz="6000" b="1" dirty="0" smtClean="0">
                <a:effectLst>
                  <a:outerShdw blurRad="38100" dist="38100" dir="2700000" algn="tl">
                    <a:srgbClr val="000000">
                      <a:alpha val="43137"/>
                    </a:srgbClr>
                  </a:outerShdw>
                </a:effectLst>
              </a:rPr>
              <a:t>                  Šta je promenljiva? </a:t>
            </a:r>
            <a:endParaRPr lang="sr-Latn-RS" sz="6000" b="1" dirty="0">
              <a:effectLst>
                <a:outerShdw blurRad="38100" dist="38100" dir="2700000" algn="tl">
                  <a:srgbClr val="000000">
                    <a:alpha val="43137"/>
                  </a:srgbClr>
                </a:outerShdw>
              </a:effectLst>
            </a:endParaRPr>
          </a:p>
        </p:txBody>
      </p:sp>
      <p:pic>
        <p:nvPicPr>
          <p:cNvPr id="12" name="Content Placeholder 11"/>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9572" y="2281180"/>
            <a:ext cx="1717521" cy="998967"/>
          </a:xfrm>
        </p:spPr>
      </p:pic>
      <p:pic>
        <p:nvPicPr>
          <p:cNvPr id="13" name="Content Placeholder 1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169572" y="4649273"/>
            <a:ext cx="1717521" cy="1143869"/>
          </a:xfrm>
        </p:spPr>
      </p:pic>
      <p:sp>
        <p:nvSpPr>
          <p:cNvPr id="2" name="Date Placeholder 1"/>
          <p:cNvSpPr>
            <a:spLocks noGrp="1"/>
          </p:cNvSpPr>
          <p:nvPr>
            <p:ph type="dt" sz="half" idx="10"/>
          </p:nvPr>
        </p:nvSpPr>
        <p:spPr/>
        <p:txBody>
          <a:bodyPr/>
          <a:lstStyle/>
          <a:p>
            <a:fld id="{AD0FF09D-F988-4222-BFF3-E0F4E1D3F4D5}"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6</a:t>
            </a:fld>
            <a:endParaRPr lang="sr-Latn-RS"/>
          </a:p>
        </p:txBody>
      </p:sp>
      <p:pic>
        <p:nvPicPr>
          <p:cNvPr id="8" name="Picture 7">
            <a:extLst>
              <a:ext uri="{FF2B5EF4-FFF2-40B4-BE49-F238E27FC236}">
                <a16:creationId xmlns:a16="http://schemas.microsoft.com/office/drawing/2014/main" xmlns="" id="{D6EC2E7F-2658-4E96-9A06-153976F5C1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446" y="114142"/>
            <a:ext cx="3732154" cy="739737"/>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76988" y="2067822"/>
            <a:ext cx="4412515" cy="3725320"/>
          </a:xfrm>
          <a:prstGeom prst="rect">
            <a:avLst/>
          </a:prstGeom>
        </p:spPr>
      </p:pic>
      <p:sp>
        <p:nvSpPr>
          <p:cNvPr id="15" name="TextBox 14"/>
          <p:cNvSpPr txBox="1"/>
          <p:nvPr/>
        </p:nvSpPr>
        <p:spPr>
          <a:xfrm>
            <a:off x="8296861" y="2281180"/>
            <a:ext cx="3550982" cy="2554545"/>
          </a:xfrm>
          <a:prstGeom prst="rect">
            <a:avLst/>
          </a:prstGeom>
          <a:noFill/>
        </p:spPr>
        <p:txBody>
          <a:bodyPr wrap="square" rtlCol="0">
            <a:spAutoFit/>
          </a:bodyPr>
          <a:lstStyle/>
          <a:p>
            <a:r>
              <a:rPr lang="sr-Latn-RS" sz="3200" dirty="0" smtClean="0"/>
              <a:t>Promenljiva ili varijabla je mesto u memoriji računara u kome se smešta neki podatak.</a:t>
            </a:r>
            <a:endParaRPr lang="sr-Latn-RS" sz="3200" dirty="0"/>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69542" y="3563482"/>
            <a:ext cx="1802900" cy="1085791"/>
          </a:xfrm>
          <a:prstGeom prst="rect">
            <a:avLst/>
          </a:prstGeom>
        </p:spPr>
      </p:pic>
    </p:spTree>
    <p:extLst>
      <p:ext uri="{BB962C8B-B14F-4D97-AF65-F5344CB8AC3E}">
        <p14:creationId xmlns:p14="http://schemas.microsoft.com/office/powerpoint/2010/main" val="2170184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829480"/>
            <a:ext cx="10515600" cy="1325563"/>
          </a:xfrm>
        </p:spPr>
        <p:txBody>
          <a:bodyPr>
            <a:normAutofit/>
          </a:bodyPr>
          <a:lstStyle/>
          <a:p>
            <a:pPr algn="r"/>
            <a:r>
              <a:rPr lang="sr-Latn-RS" sz="5400" b="1" dirty="0" smtClean="0">
                <a:effectLst>
                  <a:outerShdw blurRad="38100" dist="38100" dir="2700000" algn="tl">
                    <a:srgbClr val="000000">
                      <a:alpha val="43137"/>
                    </a:srgbClr>
                  </a:outerShdw>
                </a:effectLst>
              </a:rPr>
              <a:t>Tipovi podataka u Python-u</a:t>
            </a:r>
            <a:endParaRPr lang="sr-Latn-RS" sz="5400" b="1" dirty="0">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extLst/>
          </p:nvPr>
        </p:nvGraphicFramePr>
        <p:xfrm>
          <a:off x="1928812" y="2068515"/>
          <a:ext cx="8334375" cy="4084320"/>
        </p:xfrm>
        <a:graphic>
          <a:graphicData uri="http://schemas.openxmlformats.org/drawingml/2006/table">
            <a:tbl>
              <a:tblPr/>
              <a:tblGrid>
                <a:gridCol w="1524000"/>
                <a:gridCol w="6810375"/>
              </a:tblGrid>
              <a:tr h="0">
                <a:tc>
                  <a:txBody>
                    <a:bodyPr/>
                    <a:lstStyle/>
                    <a:p>
                      <a:pPr algn="l" fontAlgn="t"/>
                      <a:r>
                        <a:rPr lang="sr-Latn-RS" dirty="0">
                          <a:effectLst/>
                        </a:rPr>
                        <a:t>Text Type:</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str</a:t>
                      </a:r>
                    </a:p>
                  </a:txBody>
                  <a:tcPr marL="76200" marR="76200" marT="76200" marB="76200">
                    <a:lnL>
                      <a:noFill/>
                    </a:lnL>
                    <a:lnR>
                      <a:noFill/>
                    </a:lnR>
                    <a:lnT>
                      <a:noFill/>
                    </a:lnT>
                    <a:lnB>
                      <a:noFill/>
                    </a:lnB>
                    <a:solidFill>
                      <a:srgbClr val="FFFFFF"/>
                    </a:solidFill>
                  </a:tcPr>
                </a:tc>
              </a:tr>
              <a:tr h="0">
                <a:tc>
                  <a:txBody>
                    <a:bodyPr/>
                    <a:lstStyle/>
                    <a:p>
                      <a:pPr algn="l" fontAlgn="t"/>
                      <a:r>
                        <a:rPr lang="sr-Latn-RS" dirty="0">
                          <a:effectLst/>
                        </a:rPr>
                        <a:t>Numeric Types:</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int, float, complex</a:t>
                      </a:r>
                    </a:p>
                  </a:txBody>
                  <a:tcPr marL="76200" marR="76200" marT="76200" marB="76200">
                    <a:lnL>
                      <a:noFill/>
                    </a:lnL>
                    <a:lnR>
                      <a:noFill/>
                    </a:lnR>
                    <a:lnT>
                      <a:noFill/>
                    </a:lnT>
                    <a:lnB>
                      <a:noFill/>
                    </a:lnB>
                    <a:solidFill>
                      <a:srgbClr val="FFFFFF"/>
                    </a:solidFill>
                  </a:tcPr>
                </a:tc>
              </a:tr>
              <a:tr h="0">
                <a:tc>
                  <a:txBody>
                    <a:bodyPr/>
                    <a:lstStyle/>
                    <a:p>
                      <a:pPr algn="l" fontAlgn="t"/>
                      <a:r>
                        <a:rPr lang="sr-Latn-RS">
                          <a:effectLst/>
                        </a:rPr>
                        <a:t>Sequence Types:</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list, tuple, range</a:t>
                      </a:r>
                    </a:p>
                  </a:txBody>
                  <a:tcPr marL="76200" marR="76200" marT="76200" marB="76200">
                    <a:lnL>
                      <a:noFill/>
                    </a:lnL>
                    <a:lnR>
                      <a:noFill/>
                    </a:lnR>
                    <a:lnT>
                      <a:noFill/>
                    </a:lnT>
                    <a:lnB>
                      <a:noFill/>
                    </a:lnB>
                    <a:solidFill>
                      <a:srgbClr val="FFFFFF"/>
                    </a:solidFill>
                  </a:tcPr>
                </a:tc>
              </a:tr>
              <a:tr h="0">
                <a:tc>
                  <a:txBody>
                    <a:bodyPr/>
                    <a:lstStyle/>
                    <a:p>
                      <a:pPr algn="l" fontAlgn="t"/>
                      <a:r>
                        <a:rPr lang="sr-Latn-RS">
                          <a:effectLst/>
                        </a:rPr>
                        <a:t>Mapping Type:</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dict</a:t>
                      </a:r>
                    </a:p>
                  </a:txBody>
                  <a:tcPr marL="76200" marR="76200" marT="76200" marB="76200">
                    <a:lnL>
                      <a:noFill/>
                    </a:lnL>
                    <a:lnR>
                      <a:noFill/>
                    </a:lnR>
                    <a:lnT>
                      <a:noFill/>
                    </a:lnT>
                    <a:lnB>
                      <a:noFill/>
                    </a:lnB>
                    <a:solidFill>
                      <a:srgbClr val="FFFFFF"/>
                    </a:solidFill>
                  </a:tcPr>
                </a:tc>
              </a:tr>
              <a:tr h="0">
                <a:tc>
                  <a:txBody>
                    <a:bodyPr/>
                    <a:lstStyle/>
                    <a:p>
                      <a:pPr algn="l" fontAlgn="t"/>
                      <a:r>
                        <a:rPr lang="sr-Latn-RS">
                          <a:effectLst/>
                        </a:rPr>
                        <a:t>Set Types:</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set, frozenset</a:t>
                      </a:r>
                    </a:p>
                  </a:txBody>
                  <a:tcPr marL="76200" marR="76200" marT="76200" marB="76200">
                    <a:lnL>
                      <a:noFill/>
                    </a:lnL>
                    <a:lnR>
                      <a:noFill/>
                    </a:lnR>
                    <a:lnT>
                      <a:noFill/>
                    </a:lnT>
                    <a:lnB>
                      <a:noFill/>
                    </a:lnB>
                    <a:solidFill>
                      <a:srgbClr val="FFFFFF"/>
                    </a:solidFill>
                  </a:tcPr>
                </a:tc>
              </a:tr>
              <a:tr h="0">
                <a:tc>
                  <a:txBody>
                    <a:bodyPr/>
                    <a:lstStyle/>
                    <a:p>
                      <a:pPr algn="l" fontAlgn="t"/>
                      <a:r>
                        <a:rPr lang="sr-Latn-RS">
                          <a:effectLst/>
                        </a:rPr>
                        <a:t>Boolean Type:</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bool</a:t>
                      </a:r>
                    </a:p>
                  </a:txBody>
                  <a:tcPr marL="76200" marR="76200" marT="76200" marB="76200">
                    <a:lnL>
                      <a:noFill/>
                    </a:lnL>
                    <a:lnR>
                      <a:noFill/>
                    </a:lnR>
                    <a:lnT>
                      <a:noFill/>
                    </a:lnT>
                    <a:lnB>
                      <a:noFill/>
                    </a:lnB>
                    <a:solidFill>
                      <a:srgbClr val="FFFFFF"/>
                    </a:solidFill>
                  </a:tcPr>
                </a:tc>
              </a:tr>
              <a:tr h="0">
                <a:tc>
                  <a:txBody>
                    <a:bodyPr/>
                    <a:lstStyle/>
                    <a:p>
                      <a:pPr algn="l" fontAlgn="t"/>
                      <a:r>
                        <a:rPr lang="sr-Latn-RS">
                          <a:effectLst/>
                        </a:rPr>
                        <a:t>Binary Types:</a:t>
                      </a:r>
                    </a:p>
                  </a:txBody>
                  <a:tcPr marL="152400" marR="76200" marT="76200" marB="76200">
                    <a:lnL>
                      <a:noFill/>
                    </a:lnL>
                    <a:lnR>
                      <a:noFill/>
                    </a:lnR>
                    <a:lnT>
                      <a:noFill/>
                    </a:lnT>
                    <a:lnB>
                      <a:noFill/>
                    </a:lnB>
                    <a:solidFill>
                      <a:srgbClr val="FFFFFF"/>
                    </a:solidFill>
                  </a:tcPr>
                </a:tc>
                <a:tc>
                  <a:txBody>
                    <a:bodyPr/>
                    <a:lstStyle/>
                    <a:p>
                      <a:pPr algn="l" fontAlgn="t"/>
                      <a:r>
                        <a:rPr lang="sr-Latn-RS" dirty="0">
                          <a:effectLst/>
                        </a:rPr>
                        <a:t>bytes, bytearray, memoryview</a:t>
                      </a:r>
                    </a:p>
                  </a:txBody>
                  <a:tcPr marL="76200" marR="76200" marT="76200" marB="76200">
                    <a:lnL>
                      <a:noFill/>
                    </a:lnL>
                    <a:lnR>
                      <a:noFill/>
                    </a:lnR>
                    <a:lnT>
                      <a:noFill/>
                    </a:lnT>
                    <a:lnB>
                      <a:noFill/>
                    </a:lnB>
                    <a:solidFill>
                      <a:srgbClr val="FFFFFF"/>
                    </a:solidFill>
                  </a:tcPr>
                </a:tc>
              </a:tr>
            </a:tbl>
          </a:graphicData>
        </a:graphic>
      </p:graphicFrame>
      <p:sp>
        <p:nvSpPr>
          <p:cNvPr id="9" name="Oval 8"/>
          <p:cNvSpPr/>
          <p:nvPr/>
        </p:nvSpPr>
        <p:spPr>
          <a:xfrm>
            <a:off x="3335627" y="1841678"/>
            <a:ext cx="1068947" cy="11075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sp>
        <p:nvSpPr>
          <p:cNvPr id="2" name="Date Placeholder 1"/>
          <p:cNvSpPr>
            <a:spLocks noGrp="1"/>
          </p:cNvSpPr>
          <p:nvPr>
            <p:ph type="dt" sz="half" idx="10"/>
          </p:nvPr>
        </p:nvSpPr>
        <p:spPr/>
        <p:txBody>
          <a:bodyPr/>
          <a:lstStyle/>
          <a:p>
            <a:fld id="{AD0FF09D-F988-4222-BFF3-E0F4E1D3F4D5}" type="datetime1">
              <a:rPr lang="en-US" smtClean="0"/>
              <a:t>10/18/2020</a:t>
            </a:fld>
            <a:endParaRPr lang="sr-Latn-RS"/>
          </a:p>
        </p:txBody>
      </p:sp>
      <p:sp>
        <p:nvSpPr>
          <p:cNvPr id="3" name="Footer Placeholder 2"/>
          <p:cNvSpPr>
            <a:spLocks noGrp="1"/>
          </p:cNvSpPr>
          <p:nvPr>
            <p:ph type="ftr" sz="quarter" idx="11"/>
          </p:nvPr>
        </p:nvSpPr>
        <p:spPr/>
        <p:txBody>
          <a:bodyPr/>
          <a:lstStyle/>
          <a:p>
            <a:r>
              <a:rPr lang="sr-Latn-RS" smtClean="0"/>
              <a:t>Nastavnik Informatike i računarstva dipl.ing. Sead Gicić</a:t>
            </a:r>
            <a:endParaRPr lang="sr-Latn-RS"/>
          </a:p>
        </p:txBody>
      </p:sp>
      <p:sp>
        <p:nvSpPr>
          <p:cNvPr id="4" name="Slide Number Placeholder 3"/>
          <p:cNvSpPr>
            <a:spLocks noGrp="1"/>
          </p:cNvSpPr>
          <p:nvPr>
            <p:ph type="sldNum" sz="quarter" idx="12"/>
          </p:nvPr>
        </p:nvSpPr>
        <p:spPr/>
        <p:txBody>
          <a:bodyPr/>
          <a:lstStyle/>
          <a:p>
            <a:fld id="{E3FF8C26-29A3-4591-9064-23FE9B9A32C8}" type="slidenum">
              <a:rPr lang="sr-Latn-RS" smtClean="0"/>
              <a:t>7</a:t>
            </a:fld>
            <a:endParaRPr lang="sr-Latn-RS"/>
          </a:p>
        </p:txBody>
      </p:sp>
      <p:pic>
        <p:nvPicPr>
          <p:cNvPr id="8" name="Picture 7">
            <a:extLst>
              <a:ext uri="{FF2B5EF4-FFF2-40B4-BE49-F238E27FC236}">
                <a16:creationId xmlns="" xmlns:a16="http://schemas.microsoft.com/office/drawing/2014/main" id="{D6EC2E7F-2658-4E96-9A06-153976F5C1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446" y="114142"/>
            <a:ext cx="5190054" cy="1028702"/>
          </a:xfrm>
          <a:prstGeom prst="rect">
            <a:avLst/>
          </a:prstGeom>
        </p:spPr>
      </p:pic>
      <p:sp>
        <p:nvSpPr>
          <p:cNvPr id="6" name="Oval 5"/>
          <p:cNvSpPr/>
          <p:nvPr/>
        </p:nvSpPr>
        <p:spPr>
          <a:xfrm>
            <a:off x="3174641" y="4984125"/>
            <a:ext cx="1390918" cy="47651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r-Latn-RS"/>
          </a:p>
        </p:txBody>
      </p:sp>
    </p:spTree>
    <p:extLst>
      <p:ext uri="{BB962C8B-B14F-4D97-AF65-F5344CB8AC3E}">
        <p14:creationId xmlns:p14="http://schemas.microsoft.com/office/powerpoint/2010/main" val="1365528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sr-Latn-RS" sz="5400" b="1" dirty="0" smtClean="0"/>
              <a:t>Definisanje tipa podataka</a:t>
            </a:r>
            <a:endParaRPr lang="sr-Latn-RS" sz="5400" b="1" dirty="0"/>
          </a:p>
        </p:txBody>
      </p:sp>
      <p:sp>
        <p:nvSpPr>
          <p:cNvPr id="9" name="Content Placeholder 8"/>
          <p:cNvSpPr>
            <a:spLocks noGrp="1"/>
          </p:cNvSpPr>
          <p:nvPr>
            <p:ph idx="1"/>
          </p:nvPr>
        </p:nvSpPr>
        <p:spPr/>
        <p:txBody>
          <a:bodyPr>
            <a:normAutofit lnSpcReduction="10000"/>
          </a:bodyPr>
          <a:lstStyle/>
          <a:p>
            <a:pPr marL="0" indent="0" algn="ctr">
              <a:buNone/>
            </a:pPr>
            <a:r>
              <a:rPr lang="sr-Latn-RS" sz="4800" dirty="0" smtClean="0"/>
              <a:t>Ponekad treba da odredimo tip podatka u programu</a:t>
            </a:r>
            <a:endParaRPr lang="en-US" sz="4800" dirty="0"/>
          </a:p>
          <a:p>
            <a:r>
              <a:rPr lang="sr-Latn-RS" sz="4800" dirty="0" smtClean="0"/>
              <a:t>  </a:t>
            </a:r>
            <a:r>
              <a:rPr lang="en-US" sz="4800" dirty="0" err="1" smtClean="0"/>
              <a:t>int</a:t>
            </a:r>
            <a:r>
              <a:rPr lang="en-US" sz="4800" dirty="0"/>
              <a:t>() </a:t>
            </a:r>
            <a:endParaRPr lang="sr-Latn-RS" sz="4800" dirty="0" smtClean="0"/>
          </a:p>
          <a:p>
            <a:r>
              <a:rPr lang="sr-Latn-RS" sz="4800" dirty="0" smtClean="0"/>
              <a:t>  </a:t>
            </a:r>
            <a:r>
              <a:rPr lang="en-US" sz="4800" dirty="0" smtClean="0"/>
              <a:t>float</a:t>
            </a:r>
            <a:r>
              <a:rPr lang="en-US" sz="4800" dirty="0"/>
              <a:t>() </a:t>
            </a:r>
          </a:p>
          <a:p>
            <a:r>
              <a:rPr lang="sr-Latn-RS" sz="4800" dirty="0" smtClean="0"/>
              <a:t>  </a:t>
            </a:r>
            <a:r>
              <a:rPr lang="en-US" sz="4800" dirty="0" err="1" smtClean="0"/>
              <a:t>str</a:t>
            </a:r>
            <a:r>
              <a:rPr lang="en-US" sz="4800" dirty="0" smtClean="0"/>
              <a:t>()</a:t>
            </a:r>
            <a:endParaRPr lang="en-US" sz="4800" dirty="0"/>
          </a:p>
          <a:p>
            <a:pPr marL="0" indent="0">
              <a:buNone/>
            </a:pPr>
            <a:r>
              <a:rPr lang="en-US" dirty="0"/>
              <a:t/>
            </a:r>
            <a:br>
              <a:rPr lang="en-US" dirty="0"/>
            </a:br>
            <a:endParaRPr lang="sr-Latn-RS" dirty="0"/>
          </a:p>
        </p:txBody>
      </p:sp>
      <p:sp>
        <p:nvSpPr>
          <p:cNvPr id="5" name="Date Placeholder 4"/>
          <p:cNvSpPr>
            <a:spLocks noGrp="1"/>
          </p:cNvSpPr>
          <p:nvPr>
            <p:ph type="dt" sz="half" idx="10"/>
          </p:nvPr>
        </p:nvSpPr>
        <p:spPr/>
        <p:txBody>
          <a:bodyPr/>
          <a:lstStyle/>
          <a:p>
            <a:fld id="{CA32CCC0-4190-477F-B3E0-98AB9F25FBE6}" type="datetime1">
              <a:rPr lang="en-US" smtClean="0"/>
              <a:t>10/18/2020</a:t>
            </a:fld>
            <a:endParaRPr lang="sr-Latn-RS"/>
          </a:p>
        </p:txBody>
      </p:sp>
      <p:sp>
        <p:nvSpPr>
          <p:cNvPr id="6" name="Footer Placeholder 5"/>
          <p:cNvSpPr>
            <a:spLocks noGrp="1"/>
          </p:cNvSpPr>
          <p:nvPr>
            <p:ph type="ftr" sz="quarter" idx="11"/>
          </p:nvPr>
        </p:nvSpPr>
        <p:spPr/>
        <p:txBody>
          <a:bodyPr/>
          <a:lstStyle/>
          <a:p>
            <a:r>
              <a:rPr lang="sr-Latn-RS" smtClean="0"/>
              <a:t>Nastavnik Informatike i računarstva dipl.ing. Sead Gicić</a:t>
            </a:r>
            <a:endParaRPr lang="sr-Latn-RS"/>
          </a:p>
        </p:txBody>
      </p:sp>
      <p:sp>
        <p:nvSpPr>
          <p:cNvPr id="7" name="Slide Number Placeholder 6"/>
          <p:cNvSpPr>
            <a:spLocks noGrp="1"/>
          </p:cNvSpPr>
          <p:nvPr>
            <p:ph type="sldNum" sz="quarter" idx="12"/>
          </p:nvPr>
        </p:nvSpPr>
        <p:spPr/>
        <p:txBody>
          <a:bodyPr/>
          <a:lstStyle/>
          <a:p>
            <a:fld id="{E3FF8C26-29A3-4591-9064-23FE9B9A32C8}" type="slidenum">
              <a:rPr lang="sr-Latn-RS" smtClean="0"/>
              <a:t>8</a:t>
            </a:fld>
            <a:endParaRPr lang="sr-Latn-RS"/>
          </a:p>
        </p:txBody>
      </p:sp>
    </p:spTree>
    <p:extLst>
      <p:ext uri="{BB962C8B-B14F-4D97-AF65-F5344CB8AC3E}">
        <p14:creationId xmlns:p14="http://schemas.microsoft.com/office/powerpoint/2010/main" val="1724279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lstStyle/>
          <a:p>
            <a:endParaRPr lang="en-US" sz="1800" b="0" strike="noStrike" spc="-1">
              <a:solidFill>
                <a:srgbClr val="FFFFFF"/>
              </a:solidFill>
              <a:latin typeface="Calibri"/>
            </a:endParaRPr>
          </a:p>
        </p:txBody>
      </p:sp>
      <p:sp>
        <p:nvSpPr>
          <p:cNvPr id="103" name="TextShape 2"/>
          <p:cNvSpPr txBox="1"/>
          <p:nvPr/>
        </p:nvSpPr>
        <p:spPr>
          <a:xfrm>
            <a:off x="838080" y="1805240"/>
            <a:ext cx="10515240" cy="4350960"/>
          </a:xfrm>
          <a:prstGeom prst="rect">
            <a:avLst/>
          </a:prstGeom>
          <a:noFill/>
          <a:ln>
            <a:noFill/>
          </a:ln>
        </p:spPr>
        <p:txBody>
          <a:bodyPr>
            <a:normAutofit/>
          </a:bodyPr>
          <a:lstStyle/>
          <a:p>
            <a:r>
              <a:rPr lang="en-US" sz="2800" dirty="0" err="1" smtClean="0"/>
              <a:t>Metode</a:t>
            </a:r>
            <a:r>
              <a:rPr lang="en-US" sz="2800" dirty="0" smtClean="0"/>
              <a:t> </a:t>
            </a:r>
            <a:r>
              <a:rPr lang="sr-Latn-RS" sz="2800" dirty="0" smtClean="0"/>
              <a:t>len(), </a:t>
            </a:r>
            <a:r>
              <a:rPr lang="en-US" sz="2800" dirty="0" smtClean="0"/>
              <a:t>upper(), lower()</a:t>
            </a:r>
            <a:r>
              <a:rPr lang="sr-Latn-RS" sz="2800" dirty="0" smtClean="0"/>
              <a:t>,</a:t>
            </a:r>
            <a:r>
              <a:rPr lang="en-US" sz="2800" dirty="0"/>
              <a:t> </a:t>
            </a:r>
            <a:r>
              <a:rPr lang="en-US" sz="2800" dirty="0" err="1"/>
              <a:t>isupper</a:t>
            </a:r>
            <a:r>
              <a:rPr lang="en-US" sz="2800" dirty="0"/>
              <a:t>(), </a:t>
            </a:r>
            <a:r>
              <a:rPr lang="en-US" sz="2800" dirty="0" err="1"/>
              <a:t>islower</a:t>
            </a:r>
            <a:r>
              <a:rPr lang="en-US" sz="2800" dirty="0" smtClean="0"/>
              <a:t>()</a:t>
            </a:r>
            <a:r>
              <a:rPr lang="sr-Latn-RS" sz="2800" dirty="0" smtClean="0"/>
              <a:t>, find()</a:t>
            </a:r>
            <a:endParaRPr lang="sr-Latn-RS" sz="2800" b="1" dirty="0"/>
          </a:p>
        </p:txBody>
      </p:sp>
      <p:pic>
        <p:nvPicPr>
          <p:cNvPr id="104" name="Picture 4"/>
          <p:cNvPicPr/>
          <p:nvPr/>
        </p:nvPicPr>
        <p:blipFill>
          <a:blip r:embed="rId2"/>
          <a:stretch/>
        </p:blipFill>
        <p:spPr>
          <a:xfrm>
            <a:off x="332280" y="435960"/>
            <a:ext cx="5189760" cy="1028520"/>
          </a:xfrm>
          <a:prstGeom prst="rect">
            <a:avLst/>
          </a:prstGeom>
          <a:ln>
            <a:noFill/>
          </a:ln>
        </p:spPr>
      </p:pic>
      <p:pic>
        <p:nvPicPr>
          <p:cNvPr id="7" name="Content Placeholder 6" descr="islowe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27160" y="2723311"/>
            <a:ext cx="2926334" cy="2514818"/>
          </a:xfrm>
          <a:prstGeom prst="rect">
            <a:avLst/>
          </a:prstGeom>
          <a:noFill/>
          <a:ln>
            <a:noFill/>
          </a:ln>
        </p:spPr>
      </p:pic>
      <p:pic>
        <p:nvPicPr>
          <p:cNvPr id="8" name="Picture 7" descr="upperlower"/>
          <p:cNvPicPr/>
          <p:nvPr/>
        </p:nvPicPr>
        <p:blipFill>
          <a:blip r:embed="rId4">
            <a:extLst>
              <a:ext uri="{28A0092B-C50C-407E-A947-70E740481C1C}">
                <a14:useLocalDpi xmlns:a14="http://schemas.microsoft.com/office/drawing/2010/main" val="0"/>
              </a:ext>
            </a:extLst>
          </a:blip>
          <a:srcRect/>
          <a:stretch>
            <a:fillRect/>
          </a:stretch>
        </p:blipFill>
        <p:spPr bwMode="auto">
          <a:xfrm>
            <a:off x="6692131" y="3355880"/>
            <a:ext cx="2903220" cy="1249680"/>
          </a:xfrm>
          <a:prstGeom prst="rect">
            <a:avLst/>
          </a:prstGeom>
          <a:noFill/>
          <a:ln>
            <a:noFill/>
          </a:ln>
        </p:spPr>
      </p:pic>
    </p:spTree>
    <p:extLst>
      <p:ext uri="{BB962C8B-B14F-4D97-AF65-F5344CB8AC3E}">
        <p14:creationId xmlns:p14="http://schemas.microsoft.com/office/powerpoint/2010/main" val="3407436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605</Words>
  <Application>Microsoft Office PowerPoint</Application>
  <PresentationFormat>Widescreen</PresentationFormat>
  <Paragraphs>170</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        Besplatan kurs Python-a za učenike Novog Pazara, Raške, Sjenice i Tutina  </vt:lpstr>
      <vt:lpstr>Sva pitanja na mail: sejonp2708@gmail.com</vt:lpstr>
      <vt:lpstr>6. ČAS</vt:lpstr>
      <vt:lpstr>Plan gradiva</vt:lpstr>
      <vt:lpstr>Funkcije input() i print()</vt:lpstr>
      <vt:lpstr>                  Šta je promenljiva? </vt:lpstr>
      <vt:lpstr>Tipovi podataka u Python-u</vt:lpstr>
      <vt:lpstr>Definisanje tipa podataka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Sejo</dc:creator>
  <cp:lastModifiedBy>Sejo</cp:lastModifiedBy>
  <cp:revision>114</cp:revision>
  <dcterms:created xsi:type="dcterms:W3CDTF">2020-10-01T11:25:08Z</dcterms:created>
  <dcterms:modified xsi:type="dcterms:W3CDTF">2020-10-18T10:18:18Z</dcterms:modified>
</cp:coreProperties>
</file>