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2" r:id="rId3"/>
    <p:sldId id="257" r:id="rId4"/>
    <p:sldId id="282" r:id="rId5"/>
    <p:sldId id="285" r:id="rId6"/>
    <p:sldId id="286" r:id="rId7"/>
    <p:sldId id="295" r:id="rId8"/>
    <p:sldId id="287" r:id="rId9"/>
    <p:sldId id="296" r:id="rId10"/>
    <p:sldId id="288" r:id="rId11"/>
    <p:sldId id="289" r:id="rId12"/>
    <p:sldId id="290" r:id="rId13"/>
    <p:sldId id="291" r:id="rId14"/>
    <p:sldId id="297" r:id="rId15"/>
    <p:sldId id="298" r:id="rId16"/>
    <p:sldId id="293" r:id="rId17"/>
    <p:sldId id="292" r:id="rId18"/>
    <p:sldId id="299" r:id="rId19"/>
    <p:sldId id="300" r:id="rId20"/>
    <p:sldId id="294" r:id="rId21"/>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FB2054-33CB-4010-892A-20E1E65F648F}" type="datetimeFigureOut">
              <a:rPr lang="sr-Latn-RS" smtClean="0"/>
              <a:t>24.10.2020</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593C6-50C4-48D5-AE4B-03FE1E292A71}" type="slidenum">
              <a:rPr lang="sr-Latn-RS" smtClean="0"/>
              <a:t>‹#›</a:t>
            </a:fld>
            <a:endParaRPr lang="sr-Latn-RS"/>
          </a:p>
        </p:txBody>
      </p:sp>
    </p:spTree>
    <p:extLst>
      <p:ext uri="{BB962C8B-B14F-4D97-AF65-F5344CB8AC3E}">
        <p14:creationId xmlns:p14="http://schemas.microsoft.com/office/powerpoint/2010/main" val="540656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5EA593C6-50C4-48D5-AE4B-03FE1E292A71}" type="slidenum">
              <a:rPr lang="sr-Latn-RS" smtClean="0"/>
              <a:t>1</a:t>
            </a:fld>
            <a:endParaRPr lang="sr-Latn-RS"/>
          </a:p>
        </p:txBody>
      </p:sp>
    </p:spTree>
    <p:extLst>
      <p:ext uri="{BB962C8B-B14F-4D97-AF65-F5344CB8AC3E}">
        <p14:creationId xmlns:p14="http://schemas.microsoft.com/office/powerpoint/2010/main" val="342454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5EA593C6-50C4-48D5-AE4B-03FE1E292A71}" type="slidenum">
              <a:rPr lang="sr-Latn-RS" smtClean="0"/>
              <a:t>3</a:t>
            </a:fld>
            <a:endParaRPr lang="sr-Latn-RS"/>
          </a:p>
        </p:txBody>
      </p:sp>
    </p:spTree>
    <p:extLst>
      <p:ext uri="{BB962C8B-B14F-4D97-AF65-F5344CB8AC3E}">
        <p14:creationId xmlns:p14="http://schemas.microsoft.com/office/powerpoint/2010/main" val="2155644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r-Latn-R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Latn-RS"/>
          </a:p>
        </p:txBody>
      </p:sp>
      <p:sp>
        <p:nvSpPr>
          <p:cNvPr id="4" name="Date Placeholder 3"/>
          <p:cNvSpPr>
            <a:spLocks noGrp="1"/>
          </p:cNvSpPr>
          <p:nvPr>
            <p:ph type="dt" sz="half" idx="10"/>
          </p:nvPr>
        </p:nvSpPr>
        <p:spPr/>
        <p:txBody>
          <a:bodyPr/>
          <a:lstStyle/>
          <a:p>
            <a:fld id="{7A92AF62-2538-4B7E-BF87-4940F64F9409}"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03046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E4B5C462-96BB-4723-93AF-AB3096E23C0C}"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84015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288E7088-F815-4563-8155-1E896761D311}"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69615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CFD6D4EF-6D69-4CD4-830D-A5C2040047FE}"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49515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Latn-R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62D8BF-F368-4A0D-AD3F-6C50AFA7193F}"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3996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p>
            <a:fld id="{CA32CCC0-4190-477F-B3E0-98AB9F25FBE6}" type="datetime1">
              <a:rPr lang="en-US" smtClean="0"/>
              <a:t>10/24/2020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403566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Latn-R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p>
            <a:fld id="{A08A67AD-D2A6-4F3D-848C-9BD8EEDAA199}" type="datetime1">
              <a:rPr lang="en-US" smtClean="0"/>
              <a:t>10/24/2020</a:t>
            </a:fld>
            <a:endParaRPr lang="sr-Latn-RS"/>
          </a:p>
        </p:txBody>
      </p:sp>
      <p:sp>
        <p:nvSpPr>
          <p:cNvPr id="8" name="Footer Placeholder 7"/>
          <p:cNvSpPr>
            <a:spLocks noGrp="1"/>
          </p:cNvSpPr>
          <p:nvPr>
            <p:ph type="ftr" sz="quarter" idx="11"/>
          </p:nvPr>
        </p:nvSpPr>
        <p:spPr/>
        <p:txBody>
          <a:bodyPr/>
          <a:lstStyle/>
          <a:p>
            <a:r>
              <a:rPr lang="sr-Latn-RS" smtClean="0"/>
              <a:t>Nastavnik Informatike i računarstva dipl.ing. Sead Gicić</a:t>
            </a:r>
            <a:endParaRPr lang="sr-Latn-RS"/>
          </a:p>
        </p:txBody>
      </p:sp>
      <p:sp>
        <p:nvSpPr>
          <p:cNvPr id="9" name="Slide Number Placeholder 8"/>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76875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p>
            <a:fld id="{C4B9FF31-B9F0-48CD-B33F-393824C12503}" type="datetime1">
              <a:rPr lang="en-US" smtClean="0"/>
              <a:t>10/24/2020</a:t>
            </a:fld>
            <a:endParaRPr lang="sr-Latn-RS"/>
          </a:p>
        </p:txBody>
      </p:sp>
      <p:sp>
        <p:nvSpPr>
          <p:cNvPr id="4" name="Footer Placeholder 3"/>
          <p:cNvSpPr>
            <a:spLocks noGrp="1"/>
          </p:cNvSpPr>
          <p:nvPr>
            <p:ph type="ftr" sz="quarter" idx="11"/>
          </p:nvPr>
        </p:nvSpPr>
        <p:spPr/>
        <p:txBody>
          <a:bodyPr/>
          <a:lstStyle/>
          <a:p>
            <a:r>
              <a:rPr lang="sr-Latn-RS" smtClean="0"/>
              <a:t>Nastavnik Informatike i računarstva dipl.ing. Sead Gicić</a:t>
            </a:r>
            <a:endParaRPr lang="sr-Latn-RS"/>
          </a:p>
        </p:txBody>
      </p:sp>
      <p:sp>
        <p:nvSpPr>
          <p:cNvPr id="5" name="Slide Number Placeholder 4"/>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313637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D894C-DBAF-4B11-B5EB-14366B4581A1}" type="datetime1">
              <a:rPr lang="en-US" smtClean="0"/>
              <a:t>10/24/2020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49203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3A359-18AA-4A38-865D-F03EEEB77BE8}" type="datetime1">
              <a:rPr lang="en-US" smtClean="0"/>
              <a:t>10/24/2020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86548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DB34E-B395-49BF-A533-74B5A7DF9BBC}" type="datetime1">
              <a:rPr lang="en-US" smtClean="0"/>
              <a:t>10/24/2020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60247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Latn-R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2ABD8-3D66-4B73-901C-35E5A671CD90}" type="datetime1">
              <a:rPr lang="en-US" smtClean="0"/>
              <a:t>10/24/2020</a:t>
            </a:fld>
            <a:endParaRPr lang="sr-Latn-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r-Latn-RS" smtClean="0"/>
              <a:t>Nastavnik Informatike i računarstva dipl.ing. Sead Gicić</a:t>
            </a:r>
            <a:endParaRPr lang="sr-Latn-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F8C26-29A3-4591-9064-23FE9B9A32C8}" type="slidenum">
              <a:rPr lang="sr-Latn-RS" smtClean="0"/>
              <a:t>‹#›</a:t>
            </a:fld>
            <a:endParaRPr lang="sr-Latn-RS"/>
          </a:p>
        </p:txBody>
      </p:sp>
    </p:spTree>
    <p:extLst>
      <p:ext uri="{BB962C8B-B14F-4D97-AF65-F5344CB8AC3E}">
        <p14:creationId xmlns:p14="http://schemas.microsoft.com/office/powerpoint/2010/main" val="193863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6420" y="5345112"/>
            <a:ext cx="9144000" cy="2387600"/>
          </a:xfrm>
        </p:spPr>
        <p:txBody>
          <a:bodyPr>
            <a:noAutofit/>
          </a:bodyPr>
          <a:lstStyle/>
          <a:p>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sz="8000" b="1" dirty="0" smtClean="0">
                <a:effectLst>
                  <a:outerShdw blurRad="38100" dist="38100" dir="2700000" algn="tl">
                    <a:srgbClr val="000000">
                      <a:alpha val="43137"/>
                    </a:srgbClr>
                  </a:outerShdw>
                </a:effectLst>
              </a:rPr>
              <a:t>Besplatan </a:t>
            </a:r>
            <a:r>
              <a:rPr lang="sr-Latn-RS" sz="8000" b="1" dirty="0">
                <a:effectLst>
                  <a:outerShdw blurRad="38100" dist="38100" dir="2700000" algn="tl">
                    <a:srgbClr val="000000">
                      <a:alpha val="43137"/>
                    </a:srgbClr>
                  </a:outerShdw>
                </a:effectLst>
              </a:rPr>
              <a:t>kurs </a:t>
            </a:r>
            <a:r>
              <a:rPr lang="sr-Latn-RS" sz="8000" b="1" dirty="0" smtClean="0">
                <a:effectLst>
                  <a:outerShdw blurRad="38100" dist="38100" dir="2700000" algn="tl">
                    <a:srgbClr val="000000">
                      <a:alpha val="43137"/>
                    </a:srgbClr>
                  </a:outerShdw>
                </a:effectLst>
              </a:rPr>
              <a:t>Python-a </a:t>
            </a:r>
            <a:r>
              <a:rPr lang="sr-Latn-RS" sz="8000" b="1" dirty="0">
                <a:effectLst>
                  <a:outerShdw blurRad="38100" dist="38100" dir="2700000" algn="tl">
                    <a:srgbClr val="000000">
                      <a:alpha val="43137"/>
                    </a:srgbClr>
                  </a:outerShdw>
                </a:effectLst>
              </a:rPr>
              <a:t>za </a:t>
            </a:r>
            <a:r>
              <a:rPr lang="sr-Latn-RS" sz="8000" b="1" dirty="0" smtClean="0">
                <a:effectLst>
                  <a:outerShdw blurRad="38100" dist="38100" dir="2700000" algn="tl">
                    <a:srgbClr val="000000">
                      <a:alpha val="43137"/>
                    </a:srgbClr>
                  </a:outerShdw>
                </a:effectLst>
              </a:rPr>
              <a:t>učenike Novog Pazara, Raške, Sjenice i Tutina</a:t>
            </a: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endParaRPr lang="sr-Latn-RS" b="1"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8640493A-52AC-40FC-9246-7810EC66F87C}" type="datetime1">
              <a:rPr lang="en-US" smtClean="0"/>
              <a:t>10/24/2020</a:t>
            </a:fld>
            <a:endParaRPr lang="sr-Latn-RS"/>
          </a:p>
        </p:txBody>
      </p:sp>
      <p:sp>
        <p:nvSpPr>
          <p:cNvPr id="4" name="Footer Placeholder 3"/>
          <p:cNvSpPr>
            <a:spLocks noGrp="1"/>
          </p:cNvSpPr>
          <p:nvPr>
            <p:ph type="ftr" sz="quarter" idx="11"/>
          </p:nvPr>
        </p:nvSpPr>
        <p:spPr/>
        <p:txBody>
          <a:bodyPr/>
          <a:lstStyle/>
          <a:p>
            <a:r>
              <a:rPr lang="sr-Latn-RS" smtClean="0"/>
              <a:t>Nastavnik Informatike i računarstva dipl.ing. Sead Gicić</a:t>
            </a:r>
            <a:endParaRPr lang="sr-Latn-RS" dirty="0"/>
          </a:p>
        </p:txBody>
      </p:sp>
      <p:sp>
        <p:nvSpPr>
          <p:cNvPr id="5" name="Slide Number Placeholder 4"/>
          <p:cNvSpPr>
            <a:spLocks noGrp="1"/>
          </p:cNvSpPr>
          <p:nvPr>
            <p:ph type="sldNum" sz="quarter" idx="12"/>
          </p:nvPr>
        </p:nvSpPr>
        <p:spPr/>
        <p:txBody>
          <a:bodyPr/>
          <a:lstStyle/>
          <a:p>
            <a:fld id="{E3FF8C26-29A3-4591-9064-23FE9B9A32C8}" type="slidenum">
              <a:rPr lang="sr-Latn-RS" smtClean="0"/>
              <a:t>1</a:t>
            </a:fld>
            <a:endParaRPr lang="sr-Latn-RS"/>
          </a:p>
        </p:txBody>
      </p:sp>
      <p:pic>
        <p:nvPicPr>
          <p:cNvPr id="7" name="Picture 6">
            <a:extLst>
              <a:ext uri="{FF2B5EF4-FFF2-40B4-BE49-F238E27FC236}">
                <a16:creationId xmlns="" xmlns:a16="http://schemas.microsoft.com/office/drawing/2014/main" id="{D6EC2E7F-2658-4E96-9A06-153976F5C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553145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xmlns="" id="{96AAE3ED-145F-477D-8422-AE69434500B4}"/>
              </a:ext>
            </a:extLst>
          </p:cNvPr>
          <p:cNvSpPr>
            <a:spLocks noGrp="1"/>
          </p:cNvSpPr>
          <p:nvPr>
            <p:ph sz="half" idx="2"/>
          </p:nvPr>
        </p:nvSpPr>
        <p:spPr>
          <a:xfrm>
            <a:off x="838200" y="1825625"/>
            <a:ext cx="10515600" cy="4351338"/>
          </a:xfrm>
        </p:spPr>
        <p:txBody>
          <a:bodyPr>
            <a:normAutofit/>
          </a:bodyPr>
          <a:lstStyle/>
          <a:p>
            <a:pPr marL="0" indent="0">
              <a:buNone/>
            </a:pPr>
            <a:r>
              <a:rPr lang="sr-Latn-RS" dirty="0"/>
              <a:t>Iskaz </a:t>
            </a:r>
            <a:r>
              <a:rPr lang="sr-Latn-RS" dirty="0" smtClean="0"/>
              <a:t>if – u prevodu ako</a:t>
            </a:r>
            <a:endParaRPr lang="sr-Latn-RS" dirty="0"/>
          </a:p>
          <a:p>
            <a:pPr marL="457200" lvl="1" indent="0">
              <a:buNone/>
            </a:pPr>
            <a:r>
              <a:rPr lang="sr-Latn-RS" dirty="0"/>
              <a:t>if </a:t>
            </a:r>
            <a:r>
              <a:rPr lang="en-US" dirty="0"/>
              <a:t>[</a:t>
            </a:r>
            <a:r>
              <a:rPr lang="en-US" dirty="0" err="1"/>
              <a:t>uslov</a:t>
            </a:r>
            <a:r>
              <a:rPr lang="en-US" dirty="0"/>
              <a:t>]:</a:t>
            </a:r>
          </a:p>
          <a:p>
            <a:pPr marL="914400" lvl="2" indent="0">
              <a:buNone/>
            </a:pPr>
            <a:r>
              <a:rPr lang="en-US" dirty="0" err="1"/>
              <a:t>naredba</a:t>
            </a:r>
            <a:endParaRPr lang="sr-Latn-RS" dirty="0"/>
          </a:p>
          <a:p>
            <a:pPr marL="457200" lvl="1" indent="0">
              <a:buNone/>
            </a:pPr>
            <a:r>
              <a:rPr lang="en-US" dirty="0"/>
              <a:t>(</a:t>
            </a:r>
            <a:r>
              <a:rPr lang="en-US" dirty="0" err="1"/>
              <a:t>ako</a:t>
            </a:r>
            <a:r>
              <a:rPr lang="en-US" dirty="0"/>
              <a:t> je </a:t>
            </a:r>
            <a:r>
              <a:rPr lang="en-US" dirty="0" err="1"/>
              <a:t>uslov</a:t>
            </a:r>
            <a:r>
              <a:rPr lang="en-US" dirty="0"/>
              <a:t> ta</a:t>
            </a:r>
            <a:r>
              <a:rPr lang="sr-Latn-RS" dirty="0"/>
              <a:t>čan onda će se izvršiti naredba)</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045791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xmlns="" id="{96AAE3ED-145F-477D-8422-AE69434500B4}"/>
              </a:ext>
            </a:extLst>
          </p:cNvPr>
          <p:cNvSpPr>
            <a:spLocks noGrp="1"/>
          </p:cNvSpPr>
          <p:nvPr>
            <p:ph sz="half" idx="2"/>
          </p:nvPr>
        </p:nvSpPr>
        <p:spPr>
          <a:xfrm>
            <a:off x="838200" y="1825625"/>
            <a:ext cx="10515600" cy="4351338"/>
          </a:xfrm>
        </p:spPr>
        <p:txBody>
          <a:bodyPr>
            <a:normAutofit/>
          </a:bodyPr>
          <a:lstStyle/>
          <a:p>
            <a:pPr marL="0" indent="0">
              <a:buNone/>
            </a:pPr>
            <a:r>
              <a:rPr lang="sr-Latn-RS" dirty="0"/>
              <a:t>Iskaz if/else</a:t>
            </a:r>
          </a:p>
          <a:p>
            <a:pPr marL="457200" lvl="1" indent="0">
              <a:buNone/>
            </a:pPr>
            <a:r>
              <a:rPr lang="sr-Latn-RS" dirty="0"/>
              <a:t>if </a:t>
            </a:r>
            <a:r>
              <a:rPr lang="en-US" dirty="0"/>
              <a:t>[</a:t>
            </a:r>
            <a:r>
              <a:rPr lang="en-US" dirty="0" err="1"/>
              <a:t>uslov</a:t>
            </a:r>
            <a:r>
              <a:rPr lang="en-US" dirty="0"/>
              <a:t>]:</a:t>
            </a:r>
          </a:p>
          <a:p>
            <a:pPr marL="914400" lvl="2" indent="0">
              <a:buNone/>
            </a:pPr>
            <a:r>
              <a:rPr lang="sr-Latn-RS" dirty="0"/>
              <a:t>n</a:t>
            </a:r>
            <a:r>
              <a:rPr lang="en-US" dirty="0" err="1"/>
              <a:t>aredba</a:t>
            </a:r>
            <a:r>
              <a:rPr lang="sr-Latn-RS" dirty="0"/>
              <a:t> 1</a:t>
            </a:r>
          </a:p>
          <a:p>
            <a:pPr marL="457200" lvl="1" indent="0">
              <a:buNone/>
            </a:pPr>
            <a:r>
              <a:rPr lang="sr-Latn-RS" dirty="0"/>
              <a:t>else</a:t>
            </a:r>
            <a:r>
              <a:rPr lang="en-US" dirty="0"/>
              <a:t>:</a:t>
            </a:r>
          </a:p>
          <a:p>
            <a:pPr marL="914400" lvl="2" indent="0">
              <a:buNone/>
            </a:pPr>
            <a:r>
              <a:rPr lang="sr-Latn-RS" dirty="0"/>
              <a:t>n</a:t>
            </a:r>
            <a:r>
              <a:rPr lang="en-US" dirty="0" err="1"/>
              <a:t>aredba</a:t>
            </a:r>
            <a:r>
              <a:rPr lang="sr-Latn-RS" dirty="0"/>
              <a:t> 2</a:t>
            </a:r>
          </a:p>
          <a:p>
            <a:pPr marL="914400" lvl="2" indent="0">
              <a:buNone/>
            </a:pPr>
            <a:endParaRPr lang="sr-Latn-RS" dirty="0"/>
          </a:p>
          <a:p>
            <a:pPr marL="457200" lvl="1" indent="0">
              <a:buNone/>
            </a:pPr>
            <a:r>
              <a:rPr lang="en-US" dirty="0"/>
              <a:t>(</a:t>
            </a:r>
            <a:r>
              <a:rPr lang="en-US" dirty="0" err="1"/>
              <a:t>ako</a:t>
            </a:r>
            <a:r>
              <a:rPr lang="en-US" dirty="0"/>
              <a:t> je </a:t>
            </a:r>
            <a:r>
              <a:rPr lang="en-US" dirty="0" err="1"/>
              <a:t>uslov</a:t>
            </a:r>
            <a:r>
              <a:rPr lang="en-US" dirty="0"/>
              <a:t> ta</a:t>
            </a:r>
            <a:r>
              <a:rPr lang="sr-Latn-RS" dirty="0"/>
              <a:t>čan, onda će se izvršiti naredbu 1, ukoliko nije izvršiće naredbu 2)</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086718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2</a:t>
            </a:r>
            <a:endParaRPr lang="sr-Latn-RS" dirty="0"/>
          </a:p>
          <a:p>
            <a:pPr lvl="1"/>
            <a:r>
              <a:rPr lang="en-US" dirty="0" err="1"/>
              <a:t>Napisati</a:t>
            </a:r>
            <a:r>
              <a:rPr lang="en-US" dirty="0"/>
              <a:t> program </a:t>
            </a:r>
            <a:r>
              <a:rPr lang="en-US" dirty="0" err="1"/>
              <a:t>koji</a:t>
            </a:r>
            <a:r>
              <a:rPr lang="en-US" dirty="0"/>
              <a:t> </a:t>
            </a:r>
            <a:r>
              <a:rPr lang="sr-Latn-RS" dirty="0"/>
              <a:t>omogućava korisniku da unese ceo broj. Proveriti da li je uneti broj veći od 10.</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124242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3</a:t>
            </a:r>
            <a:endParaRPr lang="sr-Latn-RS" dirty="0"/>
          </a:p>
          <a:p>
            <a:pPr lvl="1"/>
            <a:r>
              <a:rPr lang="en-US" dirty="0" err="1"/>
              <a:t>Napisati</a:t>
            </a:r>
            <a:r>
              <a:rPr lang="en-US" dirty="0"/>
              <a:t> program </a:t>
            </a:r>
            <a:r>
              <a:rPr lang="en-US" dirty="0" err="1"/>
              <a:t>koji</a:t>
            </a:r>
            <a:r>
              <a:rPr lang="en-US" dirty="0"/>
              <a:t> od </a:t>
            </a:r>
            <a:r>
              <a:rPr lang="en-US" dirty="0" err="1"/>
              <a:t>korisnika</a:t>
            </a:r>
            <a:r>
              <a:rPr lang="en-US" dirty="0"/>
              <a:t> </a:t>
            </a:r>
            <a:r>
              <a:rPr lang="en-US" dirty="0" err="1"/>
              <a:t>zahteva</a:t>
            </a:r>
            <a:r>
              <a:rPr lang="en-US" dirty="0"/>
              <a:t> da </a:t>
            </a:r>
            <a:r>
              <a:rPr lang="en-US" dirty="0" err="1"/>
              <a:t>unese</a:t>
            </a:r>
            <a:r>
              <a:rPr lang="en-US" dirty="0"/>
              <a:t> </a:t>
            </a:r>
            <a:r>
              <a:rPr lang="en-US" dirty="0" err="1"/>
              <a:t>naziv</a:t>
            </a:r>
            <a:r>
              <a:rPr lang="en-US" dirty="0"/>
              <a:t> </a:t>
            </a:r>
            <a:r>
              <a:rPr lang="en-US" dirty="0" err="1"/>
              <a:t>mesta</a:t>
            </a:r>
            <a:r>
              <a:rPr lang="en-US" dirty="0"/>
              <a:t> u </a:t>
            </a:r>
            <a:r>
              <a:rPr lang="en-US" dirty="0" err="1"/>
              <a:t>kom</a:t>
            </a:r>
            <a:r>
              <a:rPr lang="en-US" dirty="0"/>
              <a:t> se </a:t>
            </a:r>
            <a:r>
              <a:rPr lang="en-US" dirty="0" err="1"/>
              <a:t>nalazi</a:t>
            </a:r>
            <a:r>
              <a:rPr lang="en-US" dirty="0"/>
              <a:t> </a:t>
            </a:r>
            <a:r>
              <a:rPr lang="sr-Latn-RS" dirty="0" smtClean="0"/>
              <a:t>polaznici kursa</a:t>
            </a:r>
            <a:r>
              <a:rPr lang="en-US" dirty="0" smtClean="0"/>
              <a:t> </a:t>
            </a:r>
            <a:r>
              <a:rPr lang="en-US" dirty="0" err="1"/>
              <a:t>Edukativnog</a:t>
            </a:r>
            <a:r>
              <a:rPr lang="en-US" dirty="0"/>
              <a:t> </a:t>
            </a:r>
            <a:r>
              <a:rPr lang="en-US" dirty="0" err="1"/>
              <a:t>centra</a:t>
            </a:r>
            <a:r>
              <a:rPr lang="en-US" dirty="0"/>
              <a:t> </a:t>
            </a:r>
            <a:r>
              <a:rPr lang="en-US" dirty="0" err="1" smtClean="0"/>
              <a:t>Procoding</a:t>
            </a:r>
            <a:r>
              <a:rPr lang="sr-Latn-RS" dirty="0" smtClean="0"/>
              <a:t> i proverava da li ime mesta ima paran ili neparan broj slova</a:t>
            </a:r>
            <a:r>
              <a:rPr lang="en-US" dirty="0" smtClean="0"/>
              <a:t>.</a:t>
            </a:r>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952345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4</a:t>
            </a:r>
          </a:p>
          <a:p>
            <a:pPr marL="0" indent="0">
              <a:buNone/>
            </a:pPr>
            <a:r>
              <a:rPr lang="sr-Latn-RS" sz="2400" b="1" dirty="0" smtClean="0"/>
              <a:t>       </a:t>
            </a:r>
            <a:r>
              <a:rPr lang="sr-Latn-RS" sz="2400" dirty="0"/>
              <a:t>Napisati program koji od korisnika traži da unese sumu novca kojom trenutno raspolažeš. Ako čokolada košta 86 dinara, treba napisati program koji proverava da li za novac koji imaš možeš da kupiš bar jednu čokoladu i da prikaže odgovor. Napisati ukupan broj čokolada koje možeš da kupiš i napisati koliko ti novca ostaje. </a:t>
            </a:r>
          </a:p>
          <a:p>
            <a:pPr marL="0" indent="0">
              <a:buNone/>
            </a:pPr>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176902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5</a:t>
            </a:r>
          </a:p>
          <a:p>
            <a:pPr marL="0" indent="0">
              <a:buNone/>
            </a:pPr>
            <a:r>
              <a:rPr lang="sr-Latn-RS" sz="2400" dirty="0" smtClean="0"/>
              <a:t>         Tvoji </a:t>
            </a:r>
            <a:r>
              <a:rPr lang="sr-Latn-RS" sz="2400" dirty="0"/>
              <a:t>roditelji smatraju da je najbitnije da imaš dobre ocene iz sprskog, matematike i engleskog i traže da ti prosek ocena iz ta tri predmeta bude bar 4.5. Napisati program koji traži da uneseš ocene iz ova tri predmeta i ispisuje da li imaš dovoljno dobar prosek.</a:t>
            </a:r>
          </a:p>
          <a:p>
            <a:pPr marL="0" indent="0">
              <a:buNone/>
            </a:pPr>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258999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xmlns="" id="{96AAE3ED-145F-477D-8422-AE69434500B4}"/>
              </a:ext>
            </a:extLst>
          </p:cNvPr>
          <p:cNvSpPr>
            <a:spLocks noGrp="1"/>
          </p:cNvSpPr>
          <p:nvPr>
            <p:ph sz="half" idx="2"/>
          </p:nvPr>
        </p:nvSpPr>
        <p:spPr>
          <a:xfrm>
            <a:off x="838200" y="1825625"/>
            <a:ext cx="10515600" cy="4351338"/>
          </a:xfrm>
        </p:spPr>
        <p:txBody>
          <a:bodyPr>
            <a:normAutofit/>
          </a:bodyPr>
          <a:lstStyle/>
          <a:p>
            <a:r>
              <a:rPr lang="sr-Latn-RS" dirty="0"/>
              <a:t>Iskaz if/elif/else</a:t>
            </a:r>
          </a:p>
          <a:p>
            <a:pPr marL="457200" lvl="1" indent="0">
              <a:buNone/>
            </a:pPr>
            <a:r>
              <a:rPr lang="sr-Latn-RS" dirty="0"/>
              <a:t>if </a:t>
            </a:r>
            <a:r>
              <a:rPr lang="en-US" dirty="0"/>
              <a:t>[</a:t>
            </a:r>
            <a:r>
              <a:rPr lang="en-US" dirty="0" err="1"/>
              <a:t>uslov</a:t>
            </a:r>
            <a:r>
              <a:rPr lang="sr-Latn-RS" dirty="0"/>
              <a:t> 1</a:t>
            </a:r>
            <a:r>
              <a:rPr lang="en-US" dirty="0"/>
              <a:t>]:</a:t>
            </a:r>
          </a:p>
          <a:p>
            <a:pPr marL="914400" lvl="2" indent="0">
              <a:buNone/>
            </a:pPr>
            <a:r>
              <a:rPr lang="sr-Latn-RS" dirty="0"/>
              <a:t>n</a:t>
            </a:r>
            <a:r>
              <a:rPr lang="en-US" dirty="0" err="1"/>
              <a:t>aredba</a:t>
            </a:r>
            <a:r>
              <a:rPr lang="sr-Latn-RS" dirty="0"/>
              <a:t> 1</a:t>
            </a:r>
          </a:p>
          <a:p>
            <a:pPr marL="457200" lvl="1" indent="0">
              <a:buNone/>
            </a:pPr>
            <a:r>
              <a:rPr lang="sr-Latn-RS" dirty="0"/>
              <a:t>elif </a:t>
            </a:r>
            <a:r>
              <a:rPr lang="en-US" dirty="0"/>
              <a:t>[</a:t>
            </a:r>
            <a:r>
              <a:rPr lang="en-US" dirty="0" err="1"/>
              <a:t>uslov</a:t>
            </a:r>
            <a:r>
              <a:rPr lang="sr-Latn-RS" dirty="0"/>
              <a:t> 2</a:t>
            </a:r>
            <a:r>
              <a:rPr lang="en-US" dirty="0"/>
              <a:t>]:</a:t>
            </a:r>
          </a:p>
          <a:p>
            <a:pPr marL="914400" lvl="2" indent="0">
              <a:buNone/>
            </a:pPr>
            <a:r>
              <a:rPr lang="sr-Latn-RS" dirty="0"/>
              <a:t>naredba 2</a:t>
            </a:r>
          </a:p>
          <a:p>
            <a:pPr marL="457200" lvl="1" indent="0">
              <a:buNone/>
            </a:pPr>
            <a:r>
              <a:rPr lang="sr-Latn-RS" dirty="0"/>
              <a:t>else</a:t>
            </a:r>
            <a:r>
              <a:rPr lang="en-US" dirty="0"/>
              <a:t>:</a:t>
            </a:r>
          </a:p>
          <a:p>
            <a:pPr marL="914400" lvl="2" indent="0">
              <a:buNone/>
            </a:pPr>
            <a:r>
              <a:rPr lang="sr-Latn-RS" dirty="0"/>
              <a:t>n</a:t>
            </a:r>
            <a:r>
              <a:rPr lang="en-US" dirty="0" err="1"/>
              <a:t>aredba</a:t>
            </a:r>
            <a:r>
              <a:rPr lang="sr-Latn-RS" dirty="0"/>
              <a:t> 3</a:t>
            </a:r>
          </a:p>
          <a:p>
            <a:pPr marL="914400" lvl="2" indent="0">
              <a:buNone/>
            </a:pPr>
            <a:endParaRPr lang="sr-Latn-RS" dirty="0"/>
          </a:p>
          <a:p>
            <a:pPr marL="457200" lvl="1" indent="0">
              <a:buNone/>
            </a:pPr>
            <a:r>
              <a:rPr lang="en-US" dirty="0"/>
              <a:t>(</a:t>
            </a:r>
            <a:r>
              <a:rPr lang="en-US" dirty="0" err="1"/>
              <a:t>ako</a:t>
            </a:r>
            <a:r>
              <a:rPr lang="en-US" dirty="0"/>
              <a:t> je </a:t>
            </a:r>
            <a:r>
              <a:rPr lang="en-US" dirty="0" err="1"/>
              <a:t>uslov</a:t>
            </a:r>
            <a:r>
              <a:rPr lang="en-US" dirty="0"/>
              <a:t> ta</a:t>
            </a:r>
            <a:r>
              <a:rPr lang="sr-Latn-RS" dirty="0"/>
              <a:t>čan, onda će se izvršiti naredbu 1, ukoliko nije proverava se uslov 2; ukoliko je on tačan, program će izvršiti naredbu 2, ako nijedan uslov nije talan, program će izvršiti naredbu 3)</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497068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6</a:t>
            </a:r>
            <a:endParaRPr lang="sr-Latn-RS" dirty="0"/>
          </a:p>
          <a:p>
            <a:pPr lvl="1"/>
            <a:r>
              <a:rPr lang="sr-Latn-RS" dirty="0"/>
              <a:t>Napisati program koji proverava da li je broj koji je uneo korisnik paran. Ako jeste, onda treba proveriti da li je broj veći od 10, a ako nije, onda treba proveriti da li je istovremeno veći od 5 i manji od 30.</a:t>
            </a:r>
            <a:endParaRPr lang="en-U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777909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7</a:t>
            </a:r>
            <a:endParaRPr lang="sr-Latn-RS" dirty="0"/>
          </a:p>
          <a:p>
            <a:pPr marL="0" lvl="0" indent="0">
              <a:buNone/>
            </a:pPr>
            <a:r>
              <a:rPr lang="sr-Latn-RS" dirty="0" smtClean="0"/>
              <a:t>          </a:t>
            </a:r>
            <a:r>
              <a:rPr lang="sr-Latn-RS" sz="2400" dirty="0" smtClean="0"/>
              <a:t>Napisati </a:t>
            </a:r>
            <a:r>
              <a:rPr lang="sr-Latn-RS" sz="2400" dirty="0"/>
              <a:t>program koji od korisnika traži da unese neku reč i neko slovo, pa zatim proverava da li napisana reč ima traženo slovo.</a:t>
            </a:r>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218795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8</a:t>
            </a:r>
          </a:p>
          <a:p>
            <a:pPr marL="0" indent="0">
              <a:buNone/>
            </a:pPr>
            <a:r>
              <a:rPr lang="sr-Latn-RS" dirty="0" smtClean="0"/>
              <a:t>       </a:t>
            </a:r>
            <a:r>
              <a:rPr lang="en-US" dirty="0" err="1" smtClean="0"/>
              <a:t>Napisati</a:t>
            </a:r>
            <a:r>
              <a:rPr lang="en-US" dirty="0" smtClean="0"/>
              <a:t> </a:t>
            </a:r>
            <a:r>
              <a:rPr lang="en-US" dirty="0"/>
              <a:t>program </a:t>
            </a:r>
            <a:r>
              <a:rPr lang="en-US" dirty="0" err="1"/>
              <a:t>koji</a:t>
            </a:r>
            <a:r>
              <a:rPr lang="en-US" dirty="0"/>
              <a:t> od </a:t>
            </a:r>
            <a:r>
              <a:rPr lang="en-US" dirty="0" err="1"/>
              <a:t>korisnika</a:t>
            </a:r>
            <a:r>
              <a:rPr lang="en-US" dirty="0"/>
              <a:t> </a:t>
            </a:r>
            <a:r>
              <a:rPr lang="en-US" dirty="0" err="1"/>
              <a:t>traži</a:t>
            </a:r>
            <a:r>
              <a:rPr lang="en-US" dirty="0"/>
              <a:t> da </a:t>
            </a:r>
            <a:r>
              <a:rPr lang="en-US" dirty="0" err="1"/>
              <a:t>unese</a:t>
            </a:r>
            <a:r>
              <a:rPr lang="en-US" dirty="0"/>
              <a:t> 2 </a:t>
            </a:r>
            <a:r>
              <a:rPr lang="en-US" dirty="0" err="1"/>
              <a:t>broja</a:t>
            </a:r>
            <a:r>
              <a:rPr lang="en-US" dirty="0"/>
              <a:t>, </a:t>
            </a:r>
            <a:r>
              <a:rPr lang="en-US" dirty="0" err="1"/>
              <a:t>zatim</a:t>
            </a:r>
            <a:r>
              <a:rPr lang="en-US" dirty="0"/>
              <a:t> </a:t>
            </a:r>
            <a:r>
              <a:rPr lang="en-US" dirty="0" err="1"/>
              <a:t>traži</a:t>
            </a:r>
            <a:r>
              <a:rPr lang="en-US" dirty="0"/>
              <a:t> da </a:t>
            </a:r>
            <a:r>
              <a:rPr lang="en-US" dirty="0" err="1"/>
              <a:t>unese</a:t>
            </a:r>
            <a:r>
              <a:rPr lang="en-US" dirty="0"/>
              <a:t> </a:t>
            </a:r>
            <a:r>
              <a:rPr lang="en-US" dirty="0" err="1"/>
              <a:t>znak</a:t>
            </a:r>
            <a:r>
              <a:rPr lang="en-US" dirty="0"/>
              <a:t> </a:t>
            </a:r>
            <a:r>
              <a:rPr lang="en-US" dirty="0" err="1"/>
              <a:t>za</a:t>
            </a:r>
            <a:r>
              <a:rPr lang="en-US" dirty="0"/>
              <a:t> </a:t>
            </a:r>
            <a:r>
              <a:rPr lang="en-US" dirty="0" err="1"/>
              <a:t>računsku</a:t>
            </a:r>
            <a:r>
              <a:rPr lang="en-US" dirty="0"/>
              <a:t> </a:t>
            </a:r>
            <a:r>
              <a:rPr lang="en-US" dirty="0" err="1"/>
              <a:t>operaciju</a:t>
            </a:r>
            <a:r>
              <a:rPr lang="en-US" dirty="0"/>
              <a:t> </a:t>
            </a:r>
            <a:r>
              <a:rPr lang="en-US" dirty="0" smtClean="0"/>
              <a:t>(+,</a:t>
            </a:r>
            <a:r>
              <a:rPr lang="sr-Latn-RS" dirty="0" smtClean="0"/>
              <a:t> </a:t>
            </a:r>
            <a:r>
              <a:rPr lang="en-US" dirty="0" smtClean="0"/>
              <a:t>-,</a:t>
            </a:r>
            <a:r>
              <a:rPr lang="sr-Latn-RS" dirty="0" smtClean="0"/>
              <a:t> </a:t>
            </a:r>
            <a:r>
              <a:rPr lang="en-US" dirty="0" smtClean="0"/>
              <a:t>/,</a:t>
            </a:r>
            <a:r>
              <a:rPr lang="sr-Latn-RS" dirty="0" smtClean="0"/>
              <a:t> </a:t>
            </a:r>
            <a:r>
              <a:rPr lang="en-US" dirty="0" smtClean="0"/>
              <a:t>*) </a:t>
            </a:r>
            <a:r>
              <a:rPr lang="en-US" dirty="0" err="1"/>
              <a:t>i</a:t>
            </a:r>
            <a:r>
              <a:rPr lang="en-US" dirty="0"/>
              <a:t> </a:t>
            </a:r>
            <a:r>
              <a:rPr lang="en-US" dirty="0" err="1"/>
              <a:t>izvršava</a:t>
            </a:r>
            <a:r>
              <a:rPr lang="en-US" dirty="0"/>
              <a:t> </a:t>
            </a:r>
            <a:r>
              <a:rPr lang="en-US" dirty="0" err="1"/>
              <a:t>odgovarajuću</a:t>
            </a:r>
            <a:r>
              <a:rPr lang="en-US" dirty="0"/>
              <a:t> </a:t>
            </a:r>
            <a:r>
              <a:rPr lang="en-US" dirty="0" err="1"/>
              <a:t>operaciju</a:t>
            </a:r>
            <a:r>
              <a:rPr lang="en-US" dirty="0"/>
              <a:t> </a:t>
            </a:r>
            <a:r>
              <a:rPr lang="en-US" dirty="0" err="1"/>
              <a:t>nad</a:t>
            </a:r>
            <a:r>
              <a:rPr lang="en-US" dirty="0"/>
              <a:t> ta </a:t>
            </a:r>
            <a:r>
              <a:rPr lang="en-US" dirty="0" err="1"/>
              <a:t>dva</a:t>
            </a:r>
            <a:r>
              <a:rPr lang="en-US" dirty="0"/>
              <a:t> </a:t>
            </a:r>
            <a:r>
              <a:rPr lang="en-US" dirty="0" err="1"/>
              <a:t>broja</a:t>
            </a:r>
            <a:r>
              <a:rPr lang="en-US" dirty="0"/>
              <a:t> </a:t>
            </a:r>
            <a:r>
              <a:rPr lang="en-US" dirty="0" err="1"/>
              <a:t>i</a:t>
            </a:r>
            <a:r>
              <a:rPr lang="en-US" dirty="0"/>
              <a:t> </a:t>
            </a:r>
            <a:r>
              <a:rPr lang="en-US" dirty="0" err="1"/>
              <a:t>prikazuje</a:t>
            </a:r>
            <a:r>
              <a:rPr lang="en-US" dirty="0"/>
              <a:t> </a:t>
            </a:r>
            <a:r>
              <a:rPr lang="en-US" dirty="0" err="1"/>
              <a:t>rezultat</a:t>
            </a:r>
            <a:r>
              <a:rPr lang="en-US" dirty="0"/>
              <a:t>.</a:t>
            </a:r>
            <a:endParaRPr lang="sr-Latn-RS" dirty="0"/>
          </a:p>
          <a:p>
            <a:pPr marL="0" indent="0">
              <a:buNone/>
            </a:pPr>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298923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58" y="857618"/>
            <a:ext cx="10515600" cy="1325563"/>
          </a:xfrm>
        </p:spPr>
        <p:txBody>
          <a:bodyPr>
            <a:normAutofit/>
          </a:bodyPr>
          <a:lstStyle/>
          <a:p>
            <a:r>
              <a:rPr lang="sr-Latn-RS" b="1" dirty="0" smtClean="0"/>
              <a:t>Sva pitanja na mail:</a:t>
            </a:r>
            <a:br>
              <a:rPr lang="sr-Latn-RS" b="1" dirty="0" smtClean="0"/>
            </a:br>
            <a:r>
              <a:rPr lang="sr-Latn-RS" b="1" dirty="0" smtClean="0"/>
              <a:t>sejonp2708</a:t>
            </a:r>
            <a:r>
              <a:rPr lang="en-US" b="1" dirty="0" smtClean="0"/>
              <a:t>@</a:t>
            </a:r>
            <a:r>
              <a:rPr lang="en-US" b="1" dirty="0" err="1" smtClean="0"/>
              <a:t>gmail.com</a:t>
            </a:r>
            <a:endParaRPr lang="sr-Latn-RS" b="1" dirty="0"/>
          </a:p>
        </p:txBody>
      </p:sp>
      <p:sp>
        <p:nvSpPr>
          <p:cNvPr id="3" name="Content Placeholder 2"/>
          <p:cNvSpPr>
            <a:spLocks noGrp="1"/>
          </p:cNvSpPr>
          <p:nvPr>
            <p:ph idx="1"/>
          </p:nvPr>
        </p:nvSpPr>
        <p:spPr>
          <a:xfrm>
            <a:off x="735169" y="3319574"/>
            <a:ext cx="10515600" cy="2089552"/>
          </a:xfrm>
        </p:spPr>
        <p:txBody>
          <a:bodyPr>
            <a:normAutofit/>
          </a:bodyPr>
          <a:lstStyle/>
          <a:p>
            <a:pPr marL="0" indent="0">
              <a:buNone/>
            </a:pPr>
            <a:r>
              <a:rPr lang="sr-Latn-RS" sz="4000" dirty="0" smtClean="0"/>
              <a:t>Pratite našu stranicu:</a:t>
            </a:r>
          </a:p>
          <a:p>
            <a:r>
              <a:rPr lang="sr-Latn-RS" sz="4000" dirty="0" smtClean="0"/>
              <a:t>https</a:t>
            </a:r>
            <a:r>
              <a:rPr lang="sr-Latn-RS" sz="4000" dirty="0"/>
              <a:t>://www.procoding.rs/besplatan-kurs-python-za-ucenike/</a:t>
            </a:r>
          </a:p>
        </p:txBody>
      </p:sp>
      <p:sp>
        <p:nvSpPr>
          <p:cNvPr id="4" name="Date Placeholder 3"/>
          <p:cNvSpPr>
            <a:spLocks noGrp="1"/>
          </p:cNvSpPr>
          <p:nvPr>
            <p:ph type="dt" sz="half" idx="10"/>
          </p:nvPr>
        </p:nvSpPr>
        <p:spPr/>
        <p:txBody>
          <a:bodyPr/>
          <a:lstStyle/>
          <a:p>
            <a:fld id="{CFD6D4EF-6D69-4CD4-830D-A5C2040047FE}"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2</a:t>
            </a:fld>
            <a:endParaRPr lang="sr-Latn-RS"/>
          </a:p>
        </p:txBody>
      </p:sp>
    </p:spTree>
    <p:extLst>
      <p:ext uri="{BB962C8B-B14F-4D97-AF65-F5344CB8AC3E}">
        <p14:creationId xmlns:p14="http://schemas.microsoft.com/office/powerpoint/2010/main" val="2965373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idx="1"/>
          </p:nvPr>
        </p:nvSpPr>
        <p:spPr/>
        <p:txBody>
          <a:bodyPr>
            <a:normAutofit/>
          </a:bodyPr>
          <a:lstStyle/>
          <a:p>
            <a:r>
              <a:rPr lang="sr-Latn-RS" dirty="0"/>
              <a:t>Zadatak br. </a:t>
            </a:r>
            <a:r>
              <a:rPr lang="sr-Latn-RS" dirty="0" smtClean="0"/>
              <a:t>8</a:t>
            </a:r>
            <a:endParaRPr lang="sr-Latn-RS" dirty="0"/>
          </a:p>
          <a:p>
            <a:pPr lvl="1"/>
            <a:r>
              <a:rPr lang="sr-Latn-RS" dirty="0"/>
              <a:t>Napisati program koji pretvara temperaturu iz celzijusa u farenhajte i obrnuto. Korisnik prvo treba da unese odgovarajuće slovo – „a“ za celzijuse u farenhajte i „e“ za farenhajte u celzijuse, a zatim da unese ulaznu temperaturu. Na kraju prikazati ulaznu i izlaznu temperaturu.</a:t>
            </a:r>
          </a:p>
          <a:p>
            <a:pPr marL="457200" lvl="1" indent="0">
              <a:buNone/>
            </a:pPr>
            <a:endParaRPr lang="en-U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33209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a:bodyPr>
          <a:lstStyle/>
          <a:p>
            <a:r>
              <a:rPr lang="sr-Latn-RS" sz="11500" b="1" dirty="0" smtClean="0">
                <a:effectLst>
                  <a:outerShdw blurRad="38100" dist="38100" dir="2700000" algn="tl">
                    <a:srgbClr val="000000">
                      <a:alpha val="43137"/>
                    </a:srgbClr>
                  </a:outerShdw>
                </a:effectLst>
              </a:rPr>
              <a:t>7. ČAS</a:t>
            </a:r>
            <a:endParaRPr lang="sr-Latn-RS" sz="11500" b="1" dirty="0">
              <a:effectLst>
                <a:outerShdw blurRad="38100" dist="38100" dir="2700000" algn="tl">
                  <a:srgbClr val="000000">
                    <a:alpha val="43137"/>
                  </a:srgbClr>
                </a:outerShdw>
              </a:effectLst>
            </a:endParaRPr>
          </a:p>
        </p:txBody>
      </p:sp>
      <p:sp>
        <p:nvSpPr>
          <p:cNvPr id="10" name="Subtitle 9"/>
          <p:cNvSpPr>
            <a:spLocks noGrp="1"/>
          </p:cNvSpPr>
          <p:nvPr>
            <p:ph type="subTitle" idx="1"/>
          </p:nvPr>
        </p:nvSpPr>
        <p:spPr/>
        <p:txBody>
          <a:bodyPr/>
          <a:lstStyle/>
          <a:p>
            <a:endParaRPr lang="sr-Latn-RS"/>
          </a:p>
        </p:txBody>
      </p:sp>
      <p:sp>
        <p:nvSpPr>
          <p:cNvPr id="4" name="Date Placeholder 3"/>
          <p:cNvSpPr>
            <a:spLocks noGrp="1"/>
          </p:cNvSpPr>
          <p:nvPr>
            <p:ph type="dt" sz="half" idx="10"/>
          </p:nvPr>
        </p:nvSpPr>
        <p:spPr/>
        <p:txBody>
          <a:bodyPr/>
          <a:lstStyle/>
          <a:p>
            <a:fld id="{A3F5B1A7-033A-4661-8A28-11D8498BB7CA}" type="datetime1">
              <a:rPr lang="en-US" smtClean="0"/>
              <a:t>10/24/2020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dirty="0"/>
          </a:p>
        </p:txBody>
      </p:sp>
      <p:sp>
        <p:nvSpPr>
          <p:cNvPr id="6" name="Slide Number Placeholder 5"/>
          <p:cNvSpPr>
            <a:spLocks noGrp="1"/>
          </p:cNvSpPr>
          <p:nvPr>
            <p:ph type="sldNum" sz="quarter" idx="12"/>
          </p:nvPr>
        </p:nvSpPr>
        <p:spPr/>
        <p:txBody>
          <a:bodyPr/>
          <a:lstStyle/>
          <a:p>
            <a:fld id="{E3FF8C26-29A3-4591-9064-23FE9B9A32C8}" type="slidenum">
              <a:rPr lang="sr-Latn-RS" smtClean="0"/>
              <a:t>3</a:t>
            </a:fld>
            <a:endParaRPr lang="sr-Latn-RS"/>
          </a:p>
        </p:txBody>
      </p:sp>
      <p:pic>
        <p:nvPicPr>
          <p:cNvPr id="11" name="Picture 10">
            <a:extLst>
              <a:ext uri="{FF2B5EF4-FFF2-40B4-BE49-F238E27FC236}">
                <a16:creationId xmlns="" xmlns:a16="http://schemas.microsoft.com/office/drawing/2014/main" id="{D6EC2E7F-2658-4E96-9A06-153976F5C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2" y="307325"/>
            <a:ext cx="5190054" cy="1028702"/>
          </a:xfrm>
          <a:prstGeom prst="rect">
            <a:avLst/>
          </a:prstGeom>
        </p:spPr>
      </p:pic>
    </p:spTree>
    <p:extLst>
      <p:ext uri="{BB962C8B-B14F-4D97-AF65-F5344CB8AC3E}">
        <p14:creationId xmlns:p14="http://schemas.microsoft.com/office/powerpoint/2010/main" val="1266414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45713" y="846145"/>
            <a:ext cx="10515600" cy="1325563"/>
          </a:xfrm>
        </p:spPr>
        <p:txBody>
          <a:bodyPr>
            <a:normAutofit/>
          </a:bodyPr>
          <a:lstStyle/>
          <a:p>
            <a:pPr algn="ctr"/>
            <a:r>
              <a:rPr lang="sr-Latn-RS" sz="5400" b="1" dirty="0" smtClean="0">
                <a:effectLst>
                  <a:outerShdw blurRad="38100" dist="38100" dir="2700000" algn="tl">
                    <a:srgbClr val="000000">
                      <a:alpha val="43137"/>
                    </a:srgbClr>
                  </a:outerShdw>
                </a:effectLst>
              </a:rPr>
              <a:t>Plan gradiva</a:t>
            </a:r>
            <a:endParaRPr lang="sr-Latn-RS" sz="5400" b="1" dirty="0">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433417519"/>
              </p:ext>
            </p:extLst>
          </p:nvPr>
        </p:nvGraphicFramePr>
        <p:xfrm>
          <a:off x="838200" y="1825625"/>
          <a:ext cx="5181600" cy="2987040"/>
        </p:xfrm>
        <a:graphic>
          <a:graphicData uri="http://schemas.openxmlformats.org/drawingml/2006/table">
            <a:tbl>
              <a:tblPr/>
              <a:tblGrid>
                <a:gridCol w="947493"/>
                <a:gridCol w="4234107"/>
              </a:tblGrid>
              <a:tr h="0">
                <a:tc>
                  <a:txBody>
                    <a:bodyPr/>
                    <a:lstStyle/>
                    <a:p>
                      <a:pPr algn="l" fontAlgn="t"/>
                      <a:endParaRPr lang="sr-Latn-RS" dirty="0">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dirty="0">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bl>
          </a:graphicData>
        </a:graphic>
      </p:graphicFrame>
      <p:sp>
        <p:nvSpPr>
          <p:cNvPr id="10" name="Content Placeholder 9"/>
          <p:cNvSpPr>
            <a:spLocks noGrp="1"/>
          </p:cNvSpPr>
          <p:nvPr>
            <p:ph sz="half" idx="2"/>
          </p:nvPr>
        </p:nvSpPr>
        <p:spPr>
          <a:xfrm>
            <a:off x="838200" y="1983799"/>
            <a:ext cx="5181600" cy="4351338"/>
          </a:xfrm>
        </p:spPr>
        <p:txBody>
          <a:bodyPr>
            <a:normAutofit/>
          </a:bodyPr>
          <a:lstStyle/>
          <a:p>
            <a:r>
              <a:rPr lang="sr-Latn-RS" dirty="0"/>
              <a:t>1. instalacija Python-a, </a:t>
            </a:r>
          </a:p>
          <a:p>
            <a:r>
              <a:rPr lang="sr-Latn-RS" dirty="0"/>
              <a:t>2. interfejs IDLE, </a:t>
            </a:r>
          </a:p>
          <a:p>
            <a:r>
              <a:rPr lang="sr-Latn-RS" dirty="0"/>
              <a:t>3. tipovi promenljivih, </a:t>
            </a:r>
          </a:p>
          <a:p>
            <a:r>
              <a:rPr lang="sr-Latn-RS" dirty="0"/>
              <a:t>4. aritmetičke operacije, </a:t>
            </a:r>
          </a:p>
          <a:p>
            <a:r>
              <a:rPr lang="sr-Latn-RS" dirty="0"/>
              <a:t>5. rad sa stringovima</a:t>
            </a:r>
          </a:p>
          <a:p>
            <a:r>
              <a:rPr lang="sr-Latn-RS" dirty="0"/>
              <a:t>6. celi i realni brojevi i deljenje, </a:t>
            </a:r>
          </a:p>
        </p:txBody>
      </p:sp>
      <p:sp>
        <p:nvSpPr>
          <p:cNvPr id="2" name="Date Placeholder 1"/>
          <p:cNvSpPr>
            <a:spLocks noGrp="1"/>
          </p:cNvSpPr>
          <p:nvPr>
            <p:ph type="dt" sz="half" idx="10"/>
          </p:nvPr>
        </p:nvSpPr>
        <p:spPr/>
        <p:txBody>
          <a:bodyPr/>
          <a:lstStyle/>
          <a:p>
            <a:fld id="{AD0FF09D-F988-4222-BFF3-E0F4E1D3F4D5}" type="datetime1">
              <a:rPr lang="en-US" smtClean="0"/>
              <a:t>10/24/2020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4</a:t>
            </a:fld>
            <a:endParaRPr lang="sr-Latn-RS"/>
          </a:p>
        </p:txBody>
      </p:sp>
      <p:pic>
        <p:nvPicPr>
          <p:cNvPr id="8" name="Picture 7">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446" y="114142"/>
            <a:ext cx="5190054" cy="1028702"/>
          </a:xfrm>
          <a:prstGeom prst="rect">
            <a:avLst/>
          </a:prstGeom>
        </p:spPr>
      </p:pic>
      <p:sp>
        <p:nvSpPr>
          <p:cNvPr id="11" name="Content Placeholder 9"/>
          <p:cNvSpPr txBox="1">
            <a:spLocks/>
          </p:cNvSpPr>
          <p:nvPr/>
        </p:nvSpPr>
        <p:spPr>
          <a:xfrm>
            <a:off x="5736716" y="2077754"/>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r-Latn-RS" dirty="0" smtClean="0"/>
              <a:t>7. grananje, </a:t>
            </a:r>
          </a:p>
          <a:p>
            <a:r>
              <a:rPr lang="sr-Latn-RS" dirty="0" smtClean="0"/>
              <a:t>8. petlje FOR </a:t>
            </a:r>
          </a:p>
          <a:p>
            <a:r>
              <a:rPr lang="sr-Latn-RS" dirty="0" smtClean="0"/>
              <a:t>9. petlja WHILE, </a:t>
            </a:r>
          </a:p>
          <a:p>
            <a:r>
              <a:rPr lang="sr-Latn-RS" dirty="0" smtClean="0"/>
              <a:t>10.liste, </a:t>
            </a:r>
          </a:p>
          <a:p>
            <a:r>
              <a:rPr lang="sr-Latn-RS" dirty="0" smtClean="0"/>
              <a:t>11.rečnici</a:t>
            </a:r>
            <a:endParaRPr lang="sr-Latn-RS" dirty="0"/>
          </a:p>
        </p:txBody>
      </p:sp>
    </p:spTree>
    <p:extLst>
      <p:ext uri="{BB962C8B-B14F-4D97-AF65-F5344CB8AC3E}">
        <p14:creationId xmlns:p14="http://schemas.microsoft.com/office/powerpoint/2010/main" val="3621666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103" name="TextShape 2"/>
          <p:cNvSpPr txBox="1"/>
          <p:nvPr/>
        </p:nvSpPr>
        <p:spPr>
          <a:xfrm>
            <a:off x="838080" y="1805240"/>
            <a:ext cx="10515240" cy="4350960"/>
          </a:xfrm>
          <a:prstGeom prst="rect">
            <a:avLst/>
          </a:prstGeom>
          <a:noFill/>
          <a:ln>
            <a:noFill/>
          </a:ln>
        </p:spPr>
        <p:txBody>
          <a:bodyPr>
            <a:normAutofit/>
          </a:bodyPr>
          <a:lstStyle/>
          <a:p>
            <a:pPr marL="228600" indent="-228240">
              <a:lnSpc>
                <a:spcPct val="90000"/>
              </a:lnSpc>
              <a:spcBef>
                <a:spcPts val="1001"/>
              </a:spcBef>
              <a:buClr>
                <a:srgbClr val="FFFFFF"/>
              </a:buClr>
              <a:buFont typeface="Arial"/>
              <a:buChar char="•"/>
            </a:pPr>
            <a:r>
              <a:rPr lang="sr-Latn-RS" sz="2800" b="0" strike="noStrike" spc="-1" dirty="0" smtClean="0">
                <a:latin typeface="Calibri"/>
              </a:rPr>
              <a:t>Zadatak br. 1</a:t>
            </a:r>
            <a:r>
              <a:rPr lang="sr-Latn-RS" sz="2800" b="0" strike="noStrike" spc="-1" dirty="0" smtClean="0">
                <a:solidFill>
                  <a:srgbClr val="FFFFFF"/>
                </a:solidFill>
                <a:latin typeface="Calibri"/>
              </a:rPr>
              <a:t>. </a:t>
            </a:r>
            <a:r>
              <a:rPr lang="sr-Latn-RS" sz="2800" b="0" strike="noStrike" spc="-1" dirty="0">
                <a:solidFill>
                  <a:srgbClr val="FFFFFF"/>
                </a:solidFill>
                <a:latin typeface="Calibri"/>
              </a:rPr>
              <a:t>5</a:t>
            </a:r>
            <a:endParaRPr lang="en-US" sz="2800" b="0" strike="noStrike" spc="-1" dirty="0">
              <a:solidFill>
                <a:srgbClr val="FFFFFF"/>
              </a:solidFill>
              <a:latin typeface="Calibri"/>
            </a:endParaRPr>
          </a:p>
          <a:p>
            <a:endParaRPr lang="sr-Latn-RS" sz="2800" dirty="0" smtClean="0"/>
          </a:p>
          <a:p>
            <a:r>
              <a:rPr lang="sr-Latn-RS" sz="2800" dirty="0"/>
              <a:t> </a:t>
            </a:r>
            <a:r>
              <a:rPr lang="sr-Latn-RS" sz="2800" dirty="0" smtClean="0"/>
              <a:t>    </a:t>
            </a:r>
            <a:r>
              <a:rPr lang="en-US" sz="2800" dirty="0" err="1" smtClean="0"/>
              <a:t>Programer</a:t>
            </a:r>
            <a:r>
              <a:rPr lang="en-US" sz="2800" dirty="0" smtClean="0"/>
              <a:t> </a:t>
            </a:r>
            <a:r>
              <a:rPr lang="en-US" sz="2800" dirty="0"/>
              <a:t>Mika </a:t>
            </a:r>
            <a:r>
              <a:rPr lang="en-US" sz="2800" dirty="0" err="1"/>
              <a:t>opet</a:t>
            </a:r>
            <a:r>
              <a:rPr lang="en-US" sz="2800" dirty="0"/>
              <a:t> </a:t>
            </a:r>
            <a:r>
              <a:rPr lang="en-US" sz="2800" dirty="0" err="1"/>
              <a:t>ima</a:t>
            </a:r>
            <a:r>
              <a:rPr lang="en-US" sz="2800" dirty="0"/>
              <a:t> problem </a:t>
            </a:r>
            <a:r>
              <a:rPr lang="en-US" sz="2800" dirty="0" err="1"/>
              <a:t>sa</a:t>
            </a:r>
            <a:r>
              <a:rPr lang="en-US" sz="2800" dirty="0"/>
              <a:t> </a:t>
            </a:r>
            <a:r>
              <a:rPr lang="en-US" sz="2800" dirty="0" err="1"/>
              <a:t>svojim</a:t>
            </a:r>
            <a:r>
              <a:rPr lang="en-US" sz="2800" dirty="0"/>
              <a:t> </a:t>
            </a:r>
            <a:r>
              <a:rPr lang="en-US" sz="2800" dirty="0" err="1"/>
              <a:t>bazenom</a:t>
            </a:r>
            <a:r>
              <a:rPr lang="en-US" sz="2800" dirty="0"/>
              <a:t>. </a:t>
            </a:r>
            <a:r>
              <a:rPr lang="en-US" sz="2800" dirty="0" err="1"/>
              <a:t>Ovog</a:t>
            </a:r>
            <a:r>
              <a:rPr lang="en-US" sz="2800" dirty="0"/>
              <a:t> </a:t>
            </a:r>
            <a:r>
              <a:rPr lang="en-US" sz="2800" dirty="0" err="1"/>
              <a:t>puta</a:t>
            </a:r>
            <a:r>
              <a:rPr lang="en-US" sz="2800" dirty="0"/>
              <a:t> </a:t>
            </a:r>
            <a:r>
              <a:rPr lang="en-US" sz="2800" dirty="0" err="1"/>
              <a:t>želi</a:t>
            </a:r>
            <a:r>
              <a:rPr lang="en-US" sz="2800" dirty="0"/>
              <a:t> da </a:t>
            </a:r>
            <a:r>
              <a:rPr lang="en-US" sz="2800" dirty="0" err="1"/>
              <a:t>izračuna</a:t>
            </a:r>
            <a:r>
              <a:rPr lang="en-US" sz="2800" dirty="0"/>
              <a:t> </a:t>
            </a:r>
            <a:r>
              <a:rPr lang="en-US" sz="2800" dirty="0" err="1"/>
              <a:t>dijagonalu</a:t>
            </a:r>
            <a:r>
              <a:rPr lang="en-US" sz="2800" dirty="0"/>
              <a:t> </a:t>
            </a:r>
            <a:r>
              <a:rPr lang="en-US" sz="2800" dirty="0" err="1"/>
              <a:t>prekrivača</a:t>
            </a:r>
            <a:r>
              <a:rPr lang="en-US" sz="2800" dirty="0"/>
              <a:t> </a:t>
            </a:r>
            <a:r>
              <a:rPr lang="en-US" sz="2800" dirty="0" err="1"/>
              <a:t>kojim</a:t>
            </a:r>
            <a:r>
              <a:rPr lang="en-US" sz="2800" dirty="0"/>
              <a:t> </a:t>
            </a:r>
            <a:r>
              <a:rPr lang="en-US" sz="2800" dirty="0" err="1"/>
              <a:t>pokriva</a:t>
            </a:r>
            <a:r>
              <a:rPr lang="en-US" sz="2800" dirty="0"/>
              <a:t> </a:t>
            </a:r>
            <a:r>
              <a:rPr lang="en-US" sz="2800" dirty="0" err="1"/>
              <a:t>svoj</a:t>
            </a:r>
            <a:r>
              <a:rPr lang="en-US" sz="2800" dirty="0"/>
              <a:t> </a:t>
            </a:r>
            <a:r>
              <a:rPr lang="en-US" sz="2800" dirty="0" err="1"/>
              <a:t>bazen</a:t>
            </a:r>
            <a:r>
              <a:rPr lang="en-US" sz="2800" dirty="0"/>
              <a:t>.</a:t>
            </a:r>
            <a:endParaRPr lang="sr-Latn-RS" sz="2400" dirty="0"/>
          </a:p>
        </p:txBody>
      </p:sp>
      <p:pic>
        <p:nvPicPr>
          <p:cNvPr id="104" name="Picture 4"/>
          <p:cNvPicPr/>
          <p:nvPr/>
        </p:nvPicPr>
        <p:blipFill>
          <a:blip r:embed="rId2"/>
          <a:stretch/>
        </p:blipFill>
        <p:spPr>
          <a:xfrm>
            <a:off x="332280" y="435960"/>
            <a:ext cx="5189760" cy="1028520"/>
          </a:xfrm>
          <a:prstGeom prst="rect">
            <a:avLst/>
          </a:prstGeom>
          <a:ln>
            <a:noFill/>
          </a:ln>
        </p:spPr>
      </p:pic>
      <p:pic>
        <p:nvPicPr>
          <p:cNvPr id="5" name="Picture 4" descr="dijagonala"/>
          <p:cNvPicPr/>
          <p:nvPr/>
        </p:nvPicPr>
        <p:blipFill>
          <a:blip r:embed="rId3">
            <a:extLst>
              <a:ext uri="{28A0092B-C50C-407E-A947-70E740481C1C}">
                <a14:useLocalDpi xmlns:a14="http://schemas.microsoft.com/office/drawing/2010/main" val="0"/>
              </a:ext>
            </a:extLst>
          </a:blip>
          <a:srcRect/>
          <a:stretch>
            <a:fillRect/>
          </a:stretch>
        </p:blipFill>
        <p:spPr bwMode="auto">
          <a:xfrm>
            <a:off x="2453640" y="4287520"/>
            <a:ext cx="1976120" cy="995680"/>
          </a:xfrm>
          <a:prstGeom prst="rect">
            <a:avLst/>
          </a:prstGeom>
          <a:noFill/>
          <a:ln>
            <a:noFill/>
          </a:ln>
        </p:spPr>
      </p:pic>
    </p:spTree>
    <p:extLst>
      <p:ext uri="{BB962C8B-B14F-4D97-AF65-F5344CB8AC3E}">
        <p14:creationId xmlns:p14="http://schemas.microsoft.com/office/powerpoint/2010/main" val="3392925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sz="half" idx="1"/>
          </p:nvPr>
        </p:nvSpPr>
        <p:spPr>
          <a:xfrm>
            <a:off x="838200" y="1825625"/>
            <a:ext cx="6894250" cy="4351338"/>
          </a:xfrm>
        </p:spPr>
        <p:txBody>
          <a:bodyPr>
            <a:normAutofit/>
          </a:bodyPr>
          <a:lstStyle/>
          <a:p>
            <a:r>
              <a:rPr lang="sr-Latn-RS" dirty="0"/>
              <a:t>Logičke vrednosti</a:t>
            </a:r>
          </a:p>
          <a:p>
            <a:pPr lvl="1"/>
            <a:r>
              <a:rPr lang="sr-Latn-RS" dirty="0"/>
              <a:t>True</a:t>
            </a:r>
          </a:p>
          <a:p>
            <a:pPr lvl="1"/>
            <a:r>
              <a:rPr lang="sr-Latn-RS" dirty="0"/>
              <a:t>False</a:t>
            </a:r>
          </a:p>
          <a:p>
            <a:r>
              <a:rPr lang="sr-Latn-RS" dirty="0"/>
              <a:t>Operatori poređenja</a:t>
            </a:r>
          </a:p>
          <a:p>
            <a:pPr lvl="1"/>
            <a:r>
              <a:rPr lang="sr-Latn-RS" dirty="0" smtClean="0"/>
              <a:t>==</a:t>
            </a:r>
            <a:endParaRPr lang="sr-Latn-RS" dirty="0"/>
          </a:p>
          <a:p>
            <a:pPr lvl="1"/>
            <a:r>
              <a:rPr lang="sr-Latn-RS" dirty="0"/>
              <a:t>!=</a:t>
            </a:r>
          </a:p>
          <a:p>
            <a:pPr lvl="1"/>
            <a:r>
              <a:rPr lang="en-US" dirty="0"/>
              <a:t>&lt;=</a:t>
            </a:r>
          </a:p>
          <a:p>
            <a:pPr lvl="1"/>
            <a:r>
              <a:rPr lang="en-US" dirty="0"/>
              <a:t>&gt;=</a:t>
            </a:r>
          </a:p>
          <a:p>
            <a:pPr lvl="1"/>
            <a:r>
              <a:rPr lang="en-US" dirty="0"/>
              <a:t>&lt;</a:t>
            </a:r>
          </a:p>
          <a:p>
            <a:pPr lvl="1"/>
            <a:r>
              <a:rPr lang="en-US" dirty="0"/>
              <a:t>&gt;</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945643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29763FA5-B9BF-4F0F-A2E7-19636413BA0E}"/>
              </a:ext>
            </a:extLst>
          </p:cNvPr>
          <p:cNvSpPr>
            <a:spLocks noGrp="1"/>
          </p:cNvSpPr>
          <p:nvPr>
            <p:ph sz="half" idx="1"/>
          </p:nvPr>
        </p:nvSpPr>
        <p:spPr>
          <a:xfrm>
            <a:off x="838200" y="1039973"/>
            <a:ext cx="10430814" cy="5603918"/>
          </a:xfrm>
        </p:spPr>
        <p:txBody>
          <a:bodyPr>
            <a:noAutofit/>
          </a:bodyPr>
          <a:lstStyle/>
          <a:p>
            <a:pPr lvl="0"/>
            <a:r>
              <a:rPr lang="en-US" sz="1800" b="1" dirty="0"/>
              <a:t>==</a:t>
            </a:r>
            <a:r>
              <a:rPr lang="en-US" sz="1800" dirty="0"/>
              <a:t> </a:t>
            </a:r>
            <a:r>
              <a:rPr lang="sr-Latn-RS" sz="1800" dirty="0" smtClean="0"/>
              <a:t>      </a:t>
            </a:r>
            <a:r>
              <a:rPr lang="en-US" sz="1800" dirty="0" smtClean="0"/>
              <a:t>– </a:t>
            </a:r>
            <a:r>
              <a:rPr lang="en-US" sz="1800" dirty="0" err="1"/>
              <a:t>ispituje</a:t>
            </a:r>
            <a:r>
              <a:rPr lang="en-US" sz="1800" dirty="0"/>
              <a:t> da li </a:t>
            </a:r>
            <a:r>
              <a:rPr lang="en-US" sz="1800" dirty="0" err="1"/>
              <a:t>su</a:t>
            </a:r>
            <a:r>
              <a:rPr lang="en-US" sz="1800" dirty="0"/>
              <a:t> </a:t>
            </a:r>
            <a:r>
              <a:rPr lang="en-US" sz="1800" dirty="0" err="1"/>
              <a:t>dve</a:t>
            </a:r>
            <a:r>
              <a:rPr lang="en-US" sz="1800" dirty="0"/>
              <a:t> </a:t>
            </a:r>
            <a:r>
              <a:rPr lang="en-US" sz="1800" dirty="0" err="1"/>
              <a:t>vrednosti</a:t>
            </a:r>
            <a:r>
              <a:rPr lang="en-US" sz="1800" dirty="0"/>
              <a:t> </a:t>
            </a:r>
            <a:r>
              <a:rPr lang="en-US" sz="1800" dirty="0" err="1"/>
              <a:t>jednake</a:t>
            </a:r>
            <a:r>
              <a:rPr lang="en-US" sz="1800" dirty="0"/>
              <a:t>, </a:t>
            </a:r>
            <a:r>
              <a:rPr lang="en-US" sz="1800" dirty="0" err="1"/>
              <a:t>vraća</a:t>
            </a:r>
            <a:r>
              <a:rPr lang="en-US" sz="1800" dirty="0"/>
              <a:t> True </a:t>
            </a:r>
            <a:r>
              <a:rPr lang="en-US" sz="1800" dirty="0" err="1"/>
              <a:t>ako</a:t>
            </a:r>
            <a:r>
              <a:rPr lang="en-US" sz="1800" dirty="0"/>
              <a:t> </a:t>
            </a:r>
            <a:r>
              <a:rPr lang="en-US" sz="1800" dirty="0" err="1"/>
              <a:t>jesu</a:t>
            </a:r>
            <a:r>
              <a:rPr lang="en-US" sz="1800" dirty="0"/>
              <a:t>, </a:t>
            </a:r>
            <a:r>
              <a:rPr lang="en-US" sz="1800" dirty="0" err="1"/>
              <a:t>odnosno</a:t>
            </a:r>
            <a:r>
              <a:rPr lang="en-US" sz="1800" dirty="0"/>
              <a:t> False </a:t>
            </a:r>
            <a:r>
              <a:rPr lang="en-US" sz="1800" dirty="0" err="1"/>
              <a:t>ako</a:t>
            </a:r>
            <a:r>
              <a:rPr lang="en-US" sz="1800" dirty="0"/>
              <a:t> </a:t>
            </a:r>
            <a:r>
              <a:rPr lang="en-US" sz="1800" dirty="0" err="1"/>
              <a:t>nisu</a:t>
            </a:r>
            <a:r>
              <a:rPr lang="en-US" sz="1800" dirty="0"/>
              <a:t>. </a:t>
            </a:r>
            <a:r>
              <a:rPr lang="en-US" sz="1800" dirty="0" err="1"/>
              <a:t>Vodi</a:t>
            </a:r>
            <a:r>
              <a:rPr lang="en-US" sz="1800" dirty="0"/>
              <a:t> </a:t>
            </a:r>
            <a:r>
              <a:rPr lang="en-US" sz="1800" dirty="0" err="1"/>
              <a:t>računa</a:t>
            </a:r>
            <a:r>
              <a:rPr lang="en-US" sz="1800" dirty="0"/>
              <a:t> da </a:t>
            </a:r>
            <a:r>
              <a:rPr lang="en-US" sz="1800" dirty="0" err="1"/>
              <a:t>jedan</a:t>
            </a:r>
            <a:r>
              <a:rPr lang="en-US" sz="1800" dirty="0"/>
              <a:t> </a:t>
            </a:r>
            <a:r>
              <a:rPr lang="en-US" sz="1800" dirty="0" err="1"/>
              <a:t>znak</a:t>
            </a:r>
            <a:r>
              <a:rPr lang="en-US" sz="1800" dirty="0"/>
              <a:t> </a:t>
            </a:r>
            <a:r>
              <a:rPr lang="en-US" sz="1800" dirty="0" err="1"/>
              <a:t>jednakosti</a:t>
            </a:r>
            <a:r>
              <a:rPr lang="en-US" sz="1800" dirty="0"/>
              <a:t> </a:t>
            </a:r>
            <a:r>
              <a:rPr lang="en-US" sz="1800" dirty="0" err="1"/>
              <a:t>predstavlja</a:t>
            </a:r>
            <a:r>
              <a:rPr lang="en-US" sz="1800" dirty="0"/>
              <a:t> </a:t>
            </a:r>
            <a:r>
              <a:rPr lang="en-US" sz="1800" dirty="0" err="1"/>
              <a:t>dodelu</a:t>
            </a:r>
            <a:r>
              <a:rPr lang="en-US" sz="1800" dirty="0"/>
              <a:t>, a </a:t>
            </a:r>
            <a:r>
              <a:rPr lang="en-US" sz="1800" dirty="0" err="1"/>
              <a:t>ako</a:t>
            </a:r>
            <a:r>
              <a:rPr lang="en-US" sz="1800" dirty="0"/>
              <a:t> </a:t>
            </a:r>
            <a:r>
              <a:rPr lang="en-US" sz="1800" dirty="0" err="1"/>
              <a:t>stavimo</a:t>
            </a:r>
            <a:r>
              <a:rPr lang="en-US" sz="1800" dirty="0"/>
              <a:t> </a:t>
            </a:r>
            <a:r>
              <a:rPr lang="en-US" sz="1800" dirty="0" err="1"/>
              <a:t>dupli</a:t>
            </a:r>
            <a:r>
              <a:rPr lang="en-US" sz="1800" dirty="0"/>
              <a:t> to je </a:t>
            </a:r>
            <a:r>
              <a:rPr lang="en-US" sz="1800" dirty="0" err="1"/>
              <a:t>poređenje</a:t>
            </a:r>
            <a:r>
              <a:rPr lang="en-US" sz="1800" dirty="0"/>
              <a:t>. </a:t>
            </a:r>
            <a:r>
              <a:rPr lang="en-US" sz="1800" dirty="0" err="1"/>
              <a:t>Vodi</a:t>
            </a:r>
            <a:r>
              <a:rPr lang="en-US" sz="1800" dirty="0"/>
              <a:t> </a:t>
            </a:r>
            <a:r>
              <a:rPr lang="en-US" sz="1800" dirty="0" err="1"/>
              <a:t>računa</a:t>
            </a:r>
            <a:r>
              <a:rPr lang="en-US" sz="1800" dirty="0"/>
              <a:t> da ne </a:t>
            </a:r>
            <a:r>
              <a:rPr lang="en-US" sz="1800" dirty="0" err="1"/>
              <a:t>napraviš</a:t>
            </a:r>
            <a:r>
              <a:rPr lang="en-US" sz="1800" dirty="0"/>
              <a:t> </a:t>
            </a:r>
            <a:r>
              <a:rPr lang="en-US" sz="1800" dirty="0" err="1"/>
              <a:t>ovde</a:t>
            </a:r>
            <a:r>
              <a:rPr lang="en-US" sz="1800" dirty="0"/>
              <a:t> </a:t>
            </a:r>
            <a:r>
              <a:rPr lang="en-US" sz="1800" dirty="0" err="1"/>
              <a:t>grešku</a:t>
            </a:r>
            <a:r>
              <a:rPr lang="en-US" sz="1800" dirty="0"/>
              <a:t>.</a:t>
            </a:r>
            <a:endParaRPr lang="sr-Latn-RS" sz="1800" dirty="0"/>
          </a:p>
          <a:p>
            <a:pPr lvl="0"/>
            <a:r>
              <a:rPr lang="en-US" sz="1800" b="1" dirty="0" smtClean="0"/>
              <a:t>!=</a:t>
            </a:r>
            <a:r>
              <a:rPr lang="sr-Latn-RS" sz="1800" b="1" dirty="0" smtClean="0"/>
              <a:t>       </a:t>
            </a:r>
            <a:r>
              <a:rPr lang="en-US" sz="1800" dirty="0"/>
              <a:t> – </a:t>
            </a:r>
            <a:r>
              <a:rPr lang="en-US" sz="1800" dirty="0" err="1"/>
              <a:t>ispituje</a:t>
            </a:r>
            <a:r>
              <a:rPr lang="en-US" sz="1800" dirty="0"/>
              <a:t> da li </a:t>
            </a:r>
            <a:r>
              <a:rPr lang="en-US" sz="1800" dirty="0" err="1"/>
              <a:t>su</a:t>
            </a:r>
            <a:r>
              <a:rPr lang="en-US" sz="1800" dirty="0"/>
              <a:t> </a:t>
            </a:r>
            <a:r>
              <a:rPr lang="en-US" sz="1800" dirty="0" err="1"/>
              <a:t>dve</a:t>
            </a:r>
            <a:r>
              <a:rPr lang="en-US" sz="1800" dirty="0"/>
              <a:t> </a:t>
            </a:r>
            <a:r>
              <a:rPr lang="en-US" sz="1800" dirty="0" err="1"/>
              <a:t>vrednosti</a:t>
            </a:r>
            <a:r>
              <a:rPr lang="en-US" sz="1800" dirty="0"/>
              <a:t> </a:t>
            </a:r>
            <a:r>
              <a:rPr lang="en-US" sz="1800" dirty="0" err="1"/>
              <a:t>različite</a:t>
            </a:r>
            <a:r>
              <a:rPr lang="en-US" sz="1800" dirty="0"/>
              <a:t>, </a:t>
            </a:r>
            <a:r>
              <a:rPr lang="en-US" sz="1800" dirty="0" err="1"/>
              <a:t>vraća</a:t>
            </a:r>
            <a:r>
              <a:rPr lang="en-US" sz="1800" dirty="0"/>
              <a:t> True </a:t>
            </a:r>
            <a:r>
              <a:rPr lang="en-US" sz="1800" dirty="0" err="1"/>
              <a:t>ako</a:t>
            </a:r>
            <a:r>
              <a:rPr lang="en-US" sz="1800" dirty="0"/>
              <a:t> </a:t>
            </a:r>
            <a:r>
              <a:rPr lang="en-US" sz="1800" dirty="0" err="1"/>
              <a:t>su</a:t>
            </a:r>
            <a:r>
              <a:rPr lang="en-US" sz="1800" dirty="0"/>
              <a:t> </a:t>
            </a:r>
            <a:r>
              <a:rPr lang="en-US" sz="1800" dirty="0" err="1"/>
              <a:t>različite</a:t>
            </a:r>
            <a:r>
              <a:rPr lang="en-US" sz="1800" dirty="0"/>
              <a:t>, </a:t>
            </a:r>
            <a:r>
              <a:rPr lang="en-US" sz="1800" dirty="0" err="1"/>
              <a:t>odnosno</a:t>
            </a:r>
            <a:r>
              <a:rPr lang="en-US" sz="1800" dirty="0"/>
              <a:t> False </a:t>
            </a:r>
            <a:r>
              <a:rPr lang="en-US" sz="1800" dirty="0" err="1"/>
              <a:t>ako</a:t>
            </a:r>
            <a:r>
              <a:rPr lang="en-US" sz="1800" dirty="0"/>
              <a:t> </a:t>
            </a:r>
            <a:r>
              <a:rPr lang="en-US" sz="1800" dirty="0" err="1"/>
              <a:t>su</a:t>
            </a:r>
            <a:r>
              <a:rPr lang="en-US" sz="1800" dirty="0"/>
              <a:t> </a:t>
            </a:r>
            <a:r>
              <a:rPr lang="en-US" sz="1800" dirty="0" err="1"/>
              <a:t>iste</a:t>
            </a:r>
            <a:r>
              <a:rPr lang="en-US" sz="1800" dirty="0"/>
              <a:t> (</a:t>
            </a:r>
            <a:r>
              <a:rPr lang="en-US" sz="1800" dirty="0" err="1"/>
              <a:t>suprotno</a:t>
            </a:r>
            <a:r>
              <a:rPr lang="en-US" sz="1800" dirty="0"/>
              <a:t> od ==)</a:t>
            </a:r>
            <a:endParaRPr lang="sr-Latn-RS" sz="1800" dirty="0"/>
          </a:p>
          <a:p>
            <a:pPr lvl="0"/>
            <a:r>
              <a:rPr lang="en-US" sz="1800" b="1" dirty="0"/>
              <a:t>&lt;=</a:t>
            </a:r>
            <a:r>
              <a:rPr lang="en-US" sz="1800" dirty="0"/>
              <a:t> </a:t>
            </a:r>
            <a:r>
              <a:rPr lang="sr-Latn-RS" sz="1800" dirty="0" smtClean="0"/>
              <a:t>       </a:t>
            </a:r>
            <a:r>
              <a:rPr lang="en-US" sz="1800" dirty="0" smtClean="0"/>
              <a:t>– </a:t>
            </a:r>
            <a:r>
              <a:rPr lang="en-US" sz="1800" dirty="0" err="1"/>
              <a:t>ispituje</a:t>
            </a:r>
            <a:r>
              <a:rPr lang="en-US" sz="1800" dirty="0"/>
              <a:t> da li je </a:t>
            </a:r>
            <a:r>
              <a:rPr lang="en-US" sz="1800" dirty="0" err="1"/>
              <a:t>vrednost</a:t>
            </a:r>
            <a:r>
              <a:rPr lang="en-US" sz="1800" dirty="0"/>
              <a:t> </a:t>
            </a:r>
            <a:r>
              <a:rPr lang="en-US" sz="1800" dirty="0" err="1"/>
              <a:t>sa</a:t>
            </a:r>
            <a:r>
              <a:rPr lang="en-US" sz="1800" dirty="0"/>
              <a:t> </a:t>
            </a:r>
            <a:r>
              <a:rPr lang="en-US" sz="1800" dirty="0" err="1"/>
              <a:t>leve</a:t>
            </a:r>
            <a:r>
              <a:rPr lang="en-US" sz="1800" dirty="0"/>
              <a:t> </a:t>
            </a:r>
            <a:r>
              <a:rPr lang="en-US" sz="1800" dirty="0" err="1"/>
              <a:t>strane</a:t>
            </a:r>
            <a:r>
              <a:rPr lang="en-US" sz="1800" dirty="0"/>
              <a:t> </a:t>
            </a:r>
            <a:r>
              <a:rPr lang="en-US" sz="1800" dirty="0" err="1"/>
              <a:t>manja</a:t>
            </a:r>
            <a:r>
              <a:rPr lang="en-US" sz="1800" dirty="0"/>
              <a:t> </a:t>
            </a:r>
            <a:r>
              <a:rPr lang="en-US" sz="1800" dirty="0" err="1"/>
              <a:t>ili</a:t>
            </a:r>
            <a:r>
              <a:rPr lang="en-US" sz="1800" dirty="0"/>
              <a:t> </a:t>
            </a:r>
            <a:r>
              <a:rPr lang="en-US" sz="1800" dirty="0" err="1"/>
              <a:t>jednaka</a:t>
            </a:r>
            <a:r>
              <a:rPr lang="en-US" sz="1800" dirty="0"/>
              <a:t> od </a:t>
            </a:r>
            <a:r>
              <a:rPr lang="en-US" sz="1800" dirty="0" err="1"/>
              <a:t>vrednosti</a:t>
            </a:r>
            <a:r>
              <a:rPr lang="en-US" sz="1800" dirty="0"/>
              <a:t> </a:t>
            </a:r>
            <a:r>
              <a:rPr lang="en-US" sz="1800" dirty="0" err="1"/>
              <a:t>sa</a:t>
            </a:r>
            <a:r>
              <a:rPr lang="en-US" sz="1800" dirty="0"/>
              <a:t> </a:t>
            </a:r>
            <a:r>
              <a:rPr lang="en-US" sz="1800" dirty="0" err="1"/>
              <a:t>druge</a:t>
            </a:r>
            <a:r>
              <a:rPr lang="en-US" sz="1800" dirty="0"/>
              <a:t> </a:t>
            </a:r>
            <a:r>
              <a:rPr lang="en-US" sz="1800" dirty="0" err="1"/>
              <a:t>strane</a:t>
            </a:r>
            <a:r>
              <a:rPr lang="en-US" sz="1800" dirty="0"/>
              <a:t>, pa </a:t>
            </a:r>
            <a:r>
              <a:rPr lang="en-US" sz="1800" dirty="0" err="1"/>
              <a:t>ako</a:t>
            </a:r>
            <a:r>
              <a:rPr lang="en-US" sz="1800" dirty="0"/>
              <a:t> </a:t>
            </a:r>
            <a:r>
              <a:rPr lang="en-US" sz="1800" dirty="0" err="1"/>
              <a:t>jeste</a:t>
            </a:r>
            <a:r>
              <a:rPr lang="en-US" sz="1800" dirty="0"/>
              <a:t> </a:t>
            </a:r>
            <a:r>
              <a:rPr lang="en-US" sz="1800" dirty="0" err="1"/>
              <a:t>vraća</a:t>
            </a:r>
            <a:r>
              <a:rPr lang="en-US" sz="1800" dirty="0"/>
              <a:t> True, a </a:t>
            </a:r>
            <a:r>
              <a:rPr lang="en-US" sz="1800" dirty="0" err="1"/>
              <a:t>suprotnom</a:t>
            </a:r>
            <a:r>
              <a:rPr lang="en-US" sz="1800" dirty="0"/>
              <a:t> False (Da li </a:t>
            </a:r>
            <a:r>
              <a:rPr lang="en-US" sz="1800" dirty="0" err="1"/>
              <a:t>si</a:t>
            </a:r>
            <a:r>
              <a:rPr lang="en-US" sz="1800" dirty="0"/>
              <a:t> </a:t>
            </a:r>
            <a:r>
              <a:rPr lang="en-US" sz="1800" dirty="0" err="1"/>
              <a:t>prilikom</a:t>
            </a:r>
            <a:r>
              <a:rPr lang="en-US" sz="1800" dirty="0"/>
              <a:t> </a:t>
            </a:r>
            <a:r>
              <a:rPr lang="en-US" sz="1800" dirty="0" err="1"/>
              <a:t>nabrajanja</a:t>
            </a:r>
            <a:r>
              <a:rPr lang="en-US" sz="1800" dirty="0"/>
              <a:t> </a:t>
            </a:r>
            <a:r>
              <a:rPr lang="en-US" sz="1800" dirty="0" err="1"/>
              <a:t>operatora</a:t>
            </a:r>
            <a:r>
              <a:rPr lang="en-US" sz="1800" dirty="0"/>
              <a:t> </a:t>
            </a:r>
            <a:r>
              <a:rPr lang="en-US" sz="1800" dirty="0" err="1"/>
              <a:t>ovaj</a:t>
            </a:r>
            <a:r>
              <a:rPr lang="en-US" sz="1800" dirty="0"/>
              <a:t> operator </a:t>
            </a:r>
            <a:r>
              <a:rPr lang="en-US" sz="1800" dirty="0" err="1"/>
              <a:t>zaboravio</a:t>
            </a:r>
            <a:r>
              <a:rPr lang="en-US" sz="1800" dirty="0"/>
              <a:t>?)</a:t>
            </a:r>
            <a:endParaRPr lang="sr-Latn-RS" sz="1800" dirty="0"/>
          </a:p>
          <a:p>
            <a:pPr lvl="0"/>
            <a:r>
              <a:rPr lang="en-US" sz="1800" b="1" dirty="0"/>
              <a:t>&gt;=</a:t>
            </a:r>
            <a:r>
              <a:rPr lang="en-US" sz="1800" dirty="0"/>
              <a:t> </a:t>
            </a:r>
            <a:r>
              <a:rPr lang="sr-Latn-RS" sz="1800" dirty="0" smtClean="0"/>
              <a:t>        </a:t>
            </a:r>
            <a:r>
              <a:rPr lang="en-US" sz="1800" dirty="0" smtClean="0"/>
              <a:t>– </a:t>
            </a:r>
            <a:r>
              <a:rPr lang="en-US" sz="1800" dirty="0" err="1"/>
              <a:t>ispituje</a:t>
            </a:r>
            <a:r>
              <a:rPr lang="en-US" sz="1800" dirty="0"/>
              <a:t> da li je </a:t>
            </a:r>
            <a:r>
              <a:rPr lang="en-US" sz="1800" dirty="0" err="1"/>
              <a:t>vrednost</a:t>
            </a:r>
            <a:r>
              <a:rPr lang="en-US" sz="1800" dirty="0"/>
              <a:t> </a:t>
            </a:r>
            <a:r>
              <a:rPr lang="en-US" sz="1800" dirty="0" err="1"/>
              <a:t>sa</a:t>
            </a:r>
            <a:r>
              <a:rPr lang="en-US" sz="1800" dirty="0"/>
              <a:t> </a:t>
            </a:r>
            <a:r>
              <a:rPr lang="en-US" sz="1800" dirty="0" err="1"/>
              <a:t>desne</a:t>
            </a:r>
            <a:r>
              <a:rPr lang="en-US" sz="1800" dirty="0"/>
              <a:t> </a:t>
            </a:r>
            <a:r>
              <a:rPr lang="en-US" sz="1800" dirty="0" err="1"/>
              <a:t>strane</a:t>
            </a:r>
            <a:r>
              <a:rPr lang="en-US" sz="1800" dirty="0"/>
              <a:t> </a:t>
            </a:r>
            <a:r>
              <a:rPr lang="en-US" sz="1800" dirty="0" err="1"/>
              <a:t>veća</a:t>
            </a:r>
            <a:r>
              <a:rPr lang="en-US" sz="1800" dirty="0"/>
              <a:t> </a:t>
            </a:r>
            <a:r>
              <a:rPr lang="en-US" sz="1800" dirty="0" err="1"/>
              <a:t>ili</a:t>
            </a:r>
            <a:r>
              <a:rPr lang="en-US" sz="1800" dirty="0"/>
              <a:t> </a:t>
            </a:r>
            <a:r>
              <a:rPr lang="en-US" sz="1800" dirty="0" err="1"/>
              <a:t>jednaka</a:t>
            </a:r>
            <a:r>
              <a:rPr lang="en-US" sz="1800" dirty="0"/>
              <a:t> </a:t>
            </a:r>
            <a:r>
              <a:rPr lang="en-US" sz="1800" dirty="0" err="1"/>
              <a:t>vrednosti</a:t>
            </a:r>
            <a:r>
              <a:rPr lang="en-US" sz="1800" dirty="0"/>
              <a:t> </a:t>
            </a:r>
            <a:r>
              <a:rPr lang="en-US" sz="1800" dirty="0" err="1"/>
              <a:t>sa</a:t>
            </a:r>
            <a:r>
              <a:rPr lang="en-US" sz="1800" dirty="0"/>
              <a:t> </a:t>
            </a:r>
            <a:r>
              <a:rPr lang="en-US" sz="1800" dirty="0" err="1"/>
              <a:t>leve</a:t>
            </a:r>
            <a:r>
              <a:rPr lang="en-US" sz="1800" dirty="0"/>
              <a:t> </a:t>
            </a:r>
            <a:r>
              <a:rPr lang="en-US" sz="1800" dirty="0" err="1"/>
              <a:t>strane</a:t>
            </a:r>
            <a:r>
              <a:rPr lang="en-US" sz="1800" dirty="0"/>
              <a:t>, pa </a:t>
            </a:r>
            <a:r>
              <a:rPr lang="en-US" sz="1800" dirty="0" err="1"/>
              <a:t>ako</a:t>
            </a:r>
            <a:r>
              <a:rPr lang="en-US" sz="1800" dirty="0"/>
              <a:t> </a:t>
            </a:r>
            <a:r>
              <a:rPr lang="en-US" sz="1800" dirty="0" err="1"/>
              <a:t>jeste</a:t>
            </a:r>
            <a:r>
              <a:rPr lang="en-US" sz="1800" dirty="0"/>
              <a:t> </a:t>
            </a:r>
            <a:r>
              <a:rPr lang="en-US" sz="1800" dirty="0" err="1"/>
              <a:t>vraća</a:t>
            </a:r>
            <a:r>
              <a:rPr lang="en-US" sz="1800" dirty="0"/>
              <a:t> True, a u </a:t>
            </a:r>
            <a:r>
              <a:rPr lang="en-US" sz="1800" dirty="0" err="1"/>
              <a:t>suprotnom</a:t>
            </a:r>
            <a:r>
              <a:rPr lang="en-US" sz="1800" dirty="0"/>
              <a:t> False (Da li </a:t>
            </a:r>
            <a:r>
              <a:rPr lang="en-US" sz="1800" dirty="0" err="1"/>
              <a:t>si</a:t>
            </a:r>
            <a:r>
              <a:rPr lang="en-US" sz="1800" dirty="0"/>
              <a:t> </a:t>
            </a:r>
            <a:r>
              <a:rPr lang="en-US" sz="1800" dirty="0" err="1"/>
              <a:t>i</a:t>
            </a:r>
            <a:r>
              <a:rPr lang="en-US" sz="1800" dirty="0"/>
              <a:t> </a:t>
            </a:r>
            <a:r>
              <a:rPr lang="en-US" sz="1800" dirty="0" err="1"/>
              <a:t>ovaj</a:t>
            </a:r>
            <a:r>
              <a:rPr lang="en-US" sz="1800" dirty="0"/>
              <a:t> operator </a:t>
            </a:r>
            <a:r>
              <a:rPr lang="en-US" sz="1800" dirty="0" err="1"/>
              <a:t>zaboravio</a:t>
            </a:r>
            <a:r>
              <a:rPr lang="en-US" sz="1800" dirty="0"/>
              <a:t>? </a:t>
            </a:r>
            <a:r>
              <a:rPr lang="en-US" sz="1800" dirty="0" err="1"/>
              <a:t>Šta</a:t>
            </a:r>
            <a:r>
              <a:rPr lang="en-US" sz="1800" dirty="0"/>
              <a:t> </a:t>
            </a:r>
            <a:r>
              <a:rPr lang="en-US" sz="1800" dirty="0" err="1"/>
              <a:t>misliš</a:t>
            </a:r>
            <a:r>
              <a:rPr lang="en-US" sz="1800" dirty="0"/>
              <a:t> da li je </a:t>
            </a:r>
            <a:r>
              <a:rPr lang="en-US" sz="1800" dirty="0" err="1"/>
              <a:t>ovo</a:t>
            </a:r>
            <a:r>
              <a:rPr lang="en-US" sz="1800" dirty="0"/>
              <a:t> operator </a:t>
            </a:r>
            <a:r>
              <a:rPr lang="en-US" sz="1800" dirty="0" err="1"/>
              <a:t>koji</a:t>
            </a:r>
            <a:r>
              <a:rPr lang="en-US" sz="1800" dirty="0"/>
              <a:t> </a:t>
            </a:r>
            <a:r>
              <a:rPr lang="en-US" sz="1800" dirty="0" err="1"/>
              <a:t>daje</a:t>
            </a:r>
            <a:r>
              <a:rPr lang="en-US" sz="1800" dirty="0"/>
              <a:t> </a:t>
            </a:r>
            <a:r>
              <a:rPr lang="en-US" sz="1800" dirty="0" err="1"/>
              <a:t>suprotne</a:t>
            </a:r>
            <a:r>
              <a:rPr lang="en-US" sz="1800" dirty="0"/>
              <a:t> </a:t>
            </a:r>
            <a:r>
              <a:rPr lang="en-US" sz="1800" dirty="0" err="1"/>
              <a:t>vrednosti</a:t>
            </a:r>
            <a:r>
              <a:rPr lang="en-US" sz="1800" dirty="0"/>
              <a:t> od operator &lt;=? </a:t>
            </a:r>
            <a:r>
              <a:rPr lang="en-US" sz="1800" dirty="0" err="1"/>
              <a:t>Odgovor</a:t>
            </a:r>
            <a:r>
              <a:rPr lang="en-US" sz="1800" dirty="0"/>
              <a:t> </a:t>
            </a:r>
            <a:r>
              <a:rPr lang="en-US" sz="1800" dirty="0" err="1"/>
              <a:t>će</a:t>
            </a:r>
            <a:r>
              <a:rPr lang="en-US" sz="1800" dirty="0"/>
              <a:t> </a:t>
            </a:r>
            <a:r>
              <a:rPr lang="en-US" sz="1800" dirty="0" err="1"/>
              <a:t>biti</a:t>
            </a:r>
            <a:r>
              <a:rPr lang="en-US" sz="1800" dirty="0"/>
              <a:t> </a:t>
            </a:r>
            <a:r>
              <a:rPr lang="en-US" sz="1800" dirty="0" err="1"/>
              <a:t>dat</a:t>
            </a:r>
            <a:r>
              <a:rPr lang="en-US" sz="1800" dirty="0"/>
              <a:t> </a:t>
            </a:r>
            <a:r>
              <a:rPr lang="en-US" sz="1800" dirty="0" err="1"/>
              <a:t>uskoro</a:t>
            </a:r>
            <a:r>
              <a:rPr lang="en-US" sz="1800" dirty="0"/>
              <a:t>…)</a:t>
            </a:r>
            <a:endParaRPr lang="sr-Latn-RS" sz="1800" dirty="0"/>
          </a:p>
          <a:p>
            <a:pPr lvl="0"/>
            <a:r>
              <a:rPr lang="en-US" sz="1800" b="1" dirty="0" smtClean="0"/>
              <a:t>&lt;</a:t>
            </a:r>
            <a:r>
              <a:rPr lang="sr-Latn-RS" sz="1800" b="1" dirty="0" smtClean="0"/>
              <a:t>           </a:t>
            </a:r>
            <a:r>
              <a:rPr lang="en-US" sz="1800" dirty="0"/>
              <a:t> – </a:t>
            </a:r>
            <a:r>
              <a:rPr lang="en-US" sz="1800" dirty="0" err="1"/>
              <a:t>ispituje</a:t>
            </a:r>
            <a:r>
              <a:rPr lang="en-US" sz="1800" dirty="0"/>
              <a:t> da li je </a:t>
            </a:r>
            <a:r>
              <a:rPr lang="en-US" sz="1800" dirty="0" err="1"/>
              <a:t>vrednost</a:t>
            </a:r>
            <a:r>
              <a:rPr lang="en-US" sz="1800" dirty="0"/>
              <a:t> </a:t>
            </a:r>
            <a:r>
              <a:rPr lang="en-US" sz="1800" dirty="0" err="1"/>
              <a:t>sa</a:t>
            </a:r>
            <a:r>
              <a:rPr lang="en-US" sz="1800" dirty="0"/>
              <a:t> </a:t>
            </a:r>
            <a:r>
              <a:rPr lang="en-US" sz="1800" dirty="0" err="1"/>
              <a:t>leve</a:t>
            </a:r>
            <a:r>
              <a:rPr lang="en-US" sz="1800" dirty="0"/>
              <a:t> </a:t>
            </a:r>
            <a:r>
              <a:rPr lang="en-US" sz="1800" dirty="0" err="1"/>
              <a:t>strane</a:t>
            </a:r>
            <a:r>
              <a:rPr lang="en-US" sz="1800" dirty="0"/>
              <a:t> </a:t>
            </a:r>
            <a:r>
              <a:rPr lang="en-US" sz="1800" dirty="0" err="1"/>
              <a:t>operatora</a:t>
            </a:r>
            <a:r>
              <a:rPr lang="en-US" sz="1800" dirty="0"/>
              <a:t> </a:t>
            </a:r>
            <a:r>
              <a:rPr lang="en-US" sz="1800" dirty="0" err="1"/>
              <a:t>manja</a:t>
            </a:r>
            <a:r>
              <a:rPr lang="en-US" sz="1800" dirty="0"/>
              <a:t> od </a:t>
            </a:r>
            <a:r>
              <a:rPr lang="en-US" sz="1800" dirty="0" err="1"/>
              <a:t>vrednosti</a:t>
            </a:r>
            <a:r>
              <a:rPr lang="en-US" sz="1800" dirty="0"/>
              <a:t> </a:t>
            </a:r>
            <a:r>
              <a:rPr lang="en-US" sz="1800" dirty="0" err="1"/>
              <a:t>sa</a:t>
            </a:r>
            <a:r>
              <a:rPr lang="en-US" sz="1800" dirty="0"/>
              <a:t> </a:t>
            </a:r>
            <a:r>
              <a:rPr lang="en-US" sz="1800" dirty="0" err="1"/>
              <a:t>desne</a:t>
            </a:r>
            <a:r>
              <a:rPr lang="en-US" sz="1800" dirty="0"/>
              <a:t> </a:t>
            </a:r>
            <a:r>
              <a:rPr lang="en-US" sz="1800" dirty="0" err="1"/>
              <a:t>strane</a:t>
            </a:r>
            <a:r>
              <a:rPr lang="en-US" sz="1800" dirty="0"/>
              <a:t> pa </a:t>
            </a:r>
            <a:r>
              <a:rPr lang="en-US" sz="1800" dirty="0" err="1"/>
              <a:t>ako</a:t>
            </a:r>
            <a:r>
              <a:rPr lang="en-US" sz="1800" dirty="0"/>
              <a:t> je </a:t>
            </a:r>
            <a:r>
              <a:rPr lang="en-US" sz="1800" dirty="0" err="1"/>
              <a:t>ispunjeno</a:t>
            </a:r>
            <a:r>
              <a:rPr lang="en-US" sz="1800" dirty="0"/>
              <a:t> </a:t>
            </a:r>
            <a:r>
              <a:rPr lang="en-US" sz="1800" dirty="0" err="1"/>
              <a:t>vraća</a:t>
            </a:r>
            <a:r>
              <a:rPr lang="en-US" sz="1800" dirty="0"/>
              <a:t> True, a u </a:t>
            </a:r>
            <a:r>
              <a:rPr lang="en-US" sz="1800" dirty="0" err="1"/>
              <a:t>suprotnom</a:t>
            </a:r>
            <a:r>
              <a:rPr lang="en-US" sz="1800" dirty="0"/>
              <a:t> </a:t>
            </a:r>
            <a:r>
              <a:rPr lang="en-US" sz="1800" dirty="0" err="1"/>
              <a:t>vraća</a:t>
            </a:r>
            <a:r>
              <a:rPr lang="en-US" sz="1800" dirty="0"/>
              <a:t> False. </a:t>
            </a:r>
            <a:r>
              <a:rPr lang="en-US" sz="1800" dirty="0" err="1"/>
              <a:t>Šta</a:t>
            </a:r>
            <a:r>
              <a:rPr lang="en-US" sz="1800" dirty="0"/>
              <a:t> </a:t>
            </a:r>
            <a:r>
              <a:rPr lang="en-US" sz="1800" dirty="0" err="1"/>
              <a:t>misliš</a:t>
            </a:r>
            <a:r>
              <a:rPr lang="en-US" sz="1800" dirty="0"/>
              <a:t> </a:t>
            </a:r>
            <a:r>
              <a:rPr lang="en-US" sz="1800" dirty="0" err="1"/>
              <a:t>koji</a:t>
            </a:r>
            <a:r>
              <a:rPr lang="en-US" sz="1800" dirty="0"/>
              <a:t> operator </a:t>
            </a:r>
            <a:r>
              <a:rPr lang="en-US" sz="1800" dirty="0" err="1"/>
              <a:t>vraća</a:t>
            </a:r>
            <a:r>
              <a:rPr lang="en-US" sz="1800" dirty="0"/>
              <a:t> “</a:t>
            </a:r>
            <a:r>
              <a:rPr lang="en-US" sz="1800" dirty="0" err="1"/>
              <a:t>suprotne</a:t>
            </a:r>
            <a:r>
              <a:rPr lang="en-US" sz="1800" dirty="0"/>
              <a:t>” </a:t>
            </a:r>
            <a:r>
              <a:rPr lang="en-US" sz="1800" dirty="0" err="1"/>
              <a:t>vrednosti</a:t>
            </a:r>
            <a:r>
              <a:rPr lang="en-US" sz="1800" dirty="0"/>
              <a:t> od </a:t>
            </a:r>
            <a:r>
              <a:rPr lang="en-US" sz="1800" dirty="0" err="1"/>
              <a:t>ovoga</a:t>
            </a:r>
            <a:r>
              <a:rPr lang="en-US" sz="1800" dirty="0"/>
              <a:t>? </a:t>
            </a:r>
            <a:r>
              <a:rPr lang="en-US" sz="1800" dirty="0" err="1"/>
              <a:t>Šta</a:t>
            </a:r>
            <a:r>
              <a:rPr lang="en-US" sz="1800" dirty="0"/>
              <a:t> je </a:t>
            </a:r>
            <a:r>
              <a:rPr lang="en-US" sz="1800" dirty="0" err="1"/>
              <a:t>suprotno</a:t>
            </a:r>
            <a:r>
              <a:rPr lang="en-US" sz="1800" dirty="0"/>
              <a:t> od </a:t>
            </a:r>
            <a:r>
              <a:rPr lang="en-US" sz="1800" dirty="0" err="1"/>
              <a:t>manje</a:t>
            </a:r>
            <a:r>
              <a:rPr lang="en-US" sz="1800" dirty="0"/>
              <a:t> (</a:t>
            </a:r>
            <a:r>
              <a:rPr lang="en-US" sz="1800" dirty="0" err="1"/>
              <a:t>matematički</a:t>
            </a:r>
            <a:r>
              <a:rPr lang="en-US" sz="1800" dirty="0"/>
              <a:t> </a:t>
            </a:r>
            <a:r>
              <a:rPr lang="en-US" sz="1800" dirty="0" err="1"/>
              <a:t>ispravno</a:t>
            </a:r>
            <a:r>
              <a:rPr lang="en-US" sz="1800" dirty="0"/>
              <a:t> bi </a:t>
            </a:r>
            <a:r>
              <a:rPr lang="en-US" sz="1800" dirty="0" err="1"/>
              <a:t>bilo</a:t>
            </a:r>
            <a:r>
              <a:rPr lang="en-US" sz="1800" dirty="0"/>
              <a:t> </a:t>
            </a:r>
            <a:r>
              <a:rPr lang="en-US" sz="1800" dirty="0" err="1"/>
              <a:t>reći</a:t>
            </a:r>
            <a:r>
              <a:rPr lang="en-US" sz="1800" dirty="0"/>
              <a:t> </a:t>
            </a:r>
            <a:r>
              <a:rPr lang="en-US" sz="1800" dirty="0" err="1"/>
              <a:t>šta</a:t>
            </a:r>
            <a:r>
              <a:rPr lang="en-US" sz="1800" dirty="0"/>
              <a:t> je </a:t>
            </a:r>
            <a:r>
              <a:rPr lang="en-US" sz="1800" dirty="0" err="1"/>
              <a:t>negacija</a:t>
            </a:r>
            <a:r>
              <a:rPr lang="en-US" sz="1800" dirty="0"/>
              <a:t> od </a:t>
            </a:r>
            <a:r>
              <a:rPr lang="en-US" sz="1800" dirty="0" err="1"/>
              <a:t>manje</a:t>
            </a:r>
            <a:r>
              <a:rPr lang="en-US" sz="1800" dirty="0"/>
              <a:t>)? </a:t>
            </a:r>
            <a:r>
              <a:rPr lang="en-US" sz="1800" dirty="0" err="1"/>
              <a:t>Verovatno</a:t>
            </a:r>
            <a:r>
              <a:rPr lang="en-US" sz="1800" dirty="0"/>
              <a:t> </a:t>
            </a:r>
            <a:r>
              <a:rPr lang="en-US" sz="1800" dirty="0" err="1"/>
              <a:t>si</a:t>
            </a:r>
            <a:r>
              <a:rPr lang="en-US" sz="1800" dirty="0"/>
              <a:t> </a:t>
            </a:r>
            <a:r>
              <a:rPr lang="en-US" sz="1800" dirty="0" err="1"/>
              <a:t>pomislio</a:t>
            </a:r>
            <a:r>
              <a:rPr lang="en-US" sz="1800" dirty="0"/>
              <a:t> da je </a:t>
            </a:r>
            <a:r>
              <a:rPr lang="en-US" sz="1800" dirty="0" err="1"/>
              <a:t>negacija</a:t>
            </a:r>
            <a:r>
              <a:rPr lang="en-US" sz="1800" dirty="0"/>
              <a:t> od </a:t>
            </a:r>
            <a:r>
              <a:rPr lang="en-US" sz="1800" dirty="0" err="1"/>
              <a:t>manje</a:t>
            </a:r>
            <a:r>
              <a:rPr lang="en-US" sz="1800" dirty="0"/>
              <a:t> </a:t>
            </a:r>
            <a:r>
              <a:rPr lang="en-US" sz="1800" dirty="0" err="1"/>
              <a:t>upravo</a:t>
            </a:r>
            <a:r>
              <a:rPr lang="en-US" sz="1800" dirty="0"/>
              <a:t> </a:t>
            </a:r>
            <a:r>
              <a:rPr lang="en-US" sz="1800" dirty="0" err="1"/>
              <a:t>veće</a:t>
            </a:r>
            <a:r>
              <a:rPr lang="en-US" sz="1800" dirty="0"/>
              <a:t>, </a:t>
            </a:r>
            <a:r>
              <a:rPr lang="en-US" sz="1800" dirty="0" err="1"/>
              <a:t>ali</a:t>
            </a:r>
            <a:r>
              <a:rPr lang="en-US" sz="1800" dirty="0"/>
              <a:t> nisi u </a:t>
            </a:r>
            <a:r>
              <a:rPr lang="en-US" sz="1800" dirty="0" err="1"/>
              <a:t>pravu</a:t>
            </a:r>
            <a:r>
              <a:rPr lang="en-US" sz="1800" dirty="0"/>
              <a:t>! </a:t>
            </a:r>
            <a:r>
              <a:rPr lang="en-US" sz="1800" dirty="0" err="1"/>
              <a:t>Ako</a:t>
            </a:r>
            <a:r>
              <a:rPr lang="en-US" sz="1800" dirty="0"/>
              <a:t> </a:t>
            </a:r>
            <a:r>
              <a:rPr lang="en-US" sz="1800" dirty="0" err="1"/>
              <a:t>nešto</a:t>
            </a:r>
            <a:r>
              <a:rPr lang="en-US" sz="1800" dirty="0"/>
              <a:t> </a:t>
            </a:r>
            <a:r>
              <a:rPr lang="en-US" sz="1800" dirty="0" err="1"/>
              <a:t>nije</a:t>
            </a:r>
            <a:r>
              <a:rPr lang="en-US" sz="1800" dirty="0"/>
              <a:t> </a:t>
            </a:r>
            <a:r>
              <a:rPr lang="en-US" sz="1800" dirty="0" err="1"/>
              <a:t>manje</a:t>
            </a:r>
            <a:r>
              <a:rPr lang="en-US" sz="1800" dirty="0"/>
              <a:t> </a:t>
            </a:r>
            <a:r>
              <a:rPr lang="en-US" sz="1800" dirty="0" err="1"/>
              <a:t>ono</a:t>
            </a:r>
            <a:r>
              <a:rPr lang="en-US" sz="1800" dirty="0"/>
              <a:t> </a:t>
            </a:r>
            <a:r>
              <a:rPr lang="en-US" sz="1800" dirty="0" err="1"/>
              <a:t>može</a:t>
            </a:r>
            <a:r>
              <a:rPr lang="en-US" sz="1800" dirty="0"/>
              <a:t> </a:t>
            </a:r>
            <a:r>
              <a:rPr lang="en-US" sz="1800" dirty="0" err="1"/>
              <a:t>biti</a:t>
            </a:r>
            <a:r>
              <a:rPr lang="en-US" sz="1800" dirty="0"/>
              <a:t> </a:t>
            </a:r>
            <a:r>
              <a:rPr lang="en-US" sz="1800" dirty="0" err="1"/>
              <a:t>veće</a:t>
            </a:r>
            <a:r>
              <a:rPr lang="en-US" sz="1800" dirty="0"/>
              <a:t> </a:t>
            </a:r>
            <a:r>
              <a:rPr lang="en-US" sz="1800" dirty="0" err="1"/>
              <a:t>ili</a:t>
            </a:r>
            <a:r>
              <a:rPr lang="en-US" sz="1800" dirty="0"/>
              <a:t> </a:t>
            </a:r>
            <a:r>
              <a:rPr lang="en-US" sz="1800" dirty="0" err="1"/>
              <a:t>JEDNAKO</a:t>
            </a:r>
            <a:r>
              <a:rPr lang="en-US" sz="1800" dirty="0"/>
              <a:t>! </a:t>
            </a:r>
            <a:r>
              <a:rPr lang="en-US" sz="1800" dirty="0" err="1"/>
              <a:t>Tako</a:t>
            </a:r>
            <a:r>
              <a:rPr lang="en-US" sz="1800" dirty="0"/>
              <a:t> da je </a:t>
            </a:r>
            <a:r>
              <a:rPr lang="en-US" sz="1800" dirty="0" err="1"/>
              <a:t>negacija</a:t>
            </a:r>
            <a:r>
              <a:rPr lang="en-US" sz="1800" dirty="0"/>
              <a:t> od </a:t>
            </a:r>
            <a:r>
              <a:rPr lang="en-US" sz="1800" dirty="0" err="1"/>
              <a:t>ovog</a:t>
            </a:r>
            <a:r>
              <a:rPr lang="en-US" sz="1800" dirty="0"/>
              <a:t> </a:t>
            </a:r>
            <a:r>
              <a:rPr lang="en-US" sz="1800" dirty="0" err="1"/>
              <a:t>operatora</a:t>
            </a:r>
            <a:r>
              <a:rPr lang="en-US" sz="1800" dirty="0"/>
              <a:t>, operator &gt;=.</a:t>
            </a:r>
            <a:endParaRPr lang="sr-Latn-RS" sz="1800" dirty="0"/>
          </a:p>
          <a:p>
            <a:r>
              <a:rPr lang="en-US" sz="1800" b="1" dirty="0"/>
              <a:t>&gt;</a:t>
            </a:r>
            <a:r>
              <a:rPr lang="en-US" sz="1800" dirty="0"/>
              <a:t> </a:t>
            </a:r>
            <a:r>
              <a:rPr lang="sr-Latn-RS" sz="1800" dirty="0" smtClean="0"/>
              <a:t>            </a:t>
            </a:r>
            <a:r>
              <a:rPr lang="en-US" sz="1800" dirty="0" smtClean="0"/>
              <a:t>– </a:t>
            </a:r>
            <a:r>
              <a:rPr lang="en-US" sz="1800" dirty="0" err="1"/>
              <a:t>ispituje</a:t>
            </a:r>
            <a:r>
              <a:rPr lang="en-US" sz="1800" dirty="0"/>
              <a:t> da li je </a:t>
            </a:r>
            <a:r>
              <a:rPr lang="en-US" sz="1800" dirty="0" err="1"/>
              <a:t>vrednost</a:t>
            </a:r>
            <a:r>
              <a:rPr lang="en-US" sz="1800" dirty="0"/>
              <a:t> </a:t>
            </a:r>
            <a:r>
              <a:rPr lang="en-US" sz="1800" dirty="0" err="1"/>
              <a:t>sa</a:t>
            </a:r>
            <a:r>
              <a:rPr lang="en-US" sz="1800" dirty="0"/>
              <a:t> </a:t>
            </a:r>
            <a:r>
              <a:rPr lang="en-US" sz="1800" dirty="0" err="1"/>
              <a:t>leve</a:t>
            </a:r>
            <a:r>
              <a:rPr lang="en-US" sz="1800" dirty="0"/>
              <a:t> </a:t>
            </a:r>
            <a:r>
              <a:rPr lang="en-US" sz="1800" dirty="0" err="1"/>
              <a:t>strane</a:t>
            </a:r>
            <a:r>
              <a:rPr lang="en-US" sz="1800" dirty="0"/>
              <a:t> </a:t>
            </a:r>
            <a:r>
              <a:rPr lang="en-US" sz="1800" dirty="0" err="1"/>
              <a:t>operatora</a:t>
            </a:r>
            <a:r>
              <a:rPr lang="en-US" sz="1800" dirty="0"/>
              <a:t> </a:t>
            </a:r>
            <a:r>
              <a:rPr lang="en-US" sz="1800" dirty="0" err="1"/>
              <a:t>veća</a:t>
            </a:r>
            <a:r>
              <a:rPr lang="en-US" sz="1800" dirty="0"/>
              <a:t> od </a:t>
            </a:r>
            <a:r>
              <a:rPr lang="en-US" sz="1800" dirty="0" err="1"/>
              <a:t>vrednosti</a:t>
            </a:r>
            <a:r>
              <a:rPr lang="en-US" sz="1800" dirty="0"/>
              <a:t> </a:t>
            </a:r>
            <a:r>
              <a:rPr lang="en-US" sz="1800" dirty="0" err="1"/>
              <a:t>sa</a:t>
            </a:r>
            <a:r>
              <a:rPr lang="en-US" sz="1800" dirty="0"/>
              <a:t> </a:t>
            </a:r>
            <a:r>
              <a:rPr lang="en-US" sz="1800" dirty="0" err="1"/>
              <a:t>desne</a:t>
            </a:r>
            <a:r>
              <a:rPr lang="en-US" sz="1800" dirty="0"/>
              <a:t> </a:t>
            </a:r>
            <a:r>
              <a:rPr lang="en-US" sz="1800" dirty="0" err="1"/>
              <a:t>strane</a:t>
            </a:r>
            <a:r>
              <a:rPr lang="en-US" sz="1800" dirty="0"/>
              <a:t> </a:t>
            </a:r>
            <a:r>
              <a:rPr lang="en-US" sz="1800" dirty="0" err="1"/>
              <a:t>operatora</a:t>
            </a:r>
            <a:r>
              <a:rPr lang="en-US" sz="1800" dirty="0"/>
              <a:t> pa </a:t>
            </a:r>
            <a:r>
              <a:rPr lang="en-US" sz="1800" dirty="0" err="1"/>
              <a:t>ako</a:t>
            </a:r>
            <a:r>
              <a:rPr lang="en-US" sz="1800" dirty="0"/>
              <a:t> </a:t>
            </a:r>
            <a:r>
              <a:rPr lang="en-US" sz="1800" dirty="0" err="1"/>
              <a:t>jeste</a:t>
            </a:r>
            <a:r>
              <a:rPr lang="en-US" sz="1800" dirty="0"/>
              <a:t>, </a:t>
            </a:r>
            <a:r>
              <a:rPr lang="en-US" sz="1800" dirty="0" err="1"/>
              <a:t>vraća</a:t>
            </a:r>
            <a:r>
              <a:rPr lang="en-US" sz="1800" dirty="0"/>
              <a:t> </a:t>
            </a:r>
            <a:r>
              <a:rPr lang="en-US" sz="1800" dirty="0" err="1"/>
              <a:t>vrednost</a:t>
            </a:r>
            <a:r>
              <a:rPr lang="en-US" sz="1800" dirty="0"/>
              <a:t> True, a </a:t>
            </a:r>
            <a:r>
              <a:rPr lang="en-US" sz="1800" dirty="0" err="1"/>
              <a:t>ako</a:t>
            </a:r>
            <a:r>
              <a:rPr lang="en-US" sz="1800" dirty="0"/>
              <a:t> </a:t>
            </a:r>
            <a:r>
              <a:rPr lang="en-US" sz="1800" dirty="0" err="1"/>
              <a:t>nije</a:t>
            </a:r>
            <a:r>
              <a:rPr lang="en-US" sz="1800" dirty="0"/>
              <a:t> </a:t>
            </a:r>
            <a:r>
              <a:rPr lang="en-US" sz="1800" dirty="0" err="1"/>
              <a:t>vraća</a:t>
            </a:r>
            <a:r>
              <a:rPr lang="en-US" sz="1800" dirty="0"/>
              <a:t> </a:t>
            </a:r>
            <a:r>
              <a:rPr lang="en-US" sz="1800" dirty="0" err="1"/>
              <a:t>vrednost</a:t>
            </a:r>
            <a:r>
              <a:rPr lang="en-US" sz="1800" dirty="0"/>
              <a:t> False. </a:t>
            </a:r>
            <a:r>
              <a:rPr lang="en-US" sz="1800" dirty="0" err="1"/>
              <a:t>Šta</a:t>
            </a:r>
            <a:r>
              <a:rPr lang="en-US" sz="1800" dirty="0"/>
              <a:t> je </a:t>
            </a:r>
            <a:r>
              <a:rPr lang="en-US" sz="1800" dirty="0" err="1"/>
              <a:t>negacija</a:t>
            </a:r>
            <a:r>
              <a:rPr lang="en-US" sz="1800" dirty="0"/>
              <a:t> od </a:t>
            </a:r>
            <a:r>
              <a:rPr lang="en-US" sz="1800" dirty="0" err="1"/>
              <a:t>veće</a:t>
            </a:r>
            <a:r>
              <a:rPr lang="en-US" sz="1800" dirty="0"/>
              <a:t>?</a:t>
            </a:r>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25" y="0"/>
            <a:ext cx="5190054" cy="1028702"/>
          </a:xfrm>
          <a:prstGeom prst="rect">
            <a:avLst/>
          </a:prstGeom>
        </p:spPr>
      </p:pic>
    </p:spTree>
    <p:extLst>
      <p:ext uri="{BB962C8B-B14F-4D97-AF65-F5344CB8AC3E}">
        <p14:creationId xmlns:p14="http://schemas.microsoft.com/office/powerpoint/2010/main" val="2638652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xmlns="" id="{96AAE3ED-145F-477D-8422-AE69434500B4}"/>
              </a:ext>
            </a:extLst>
          </p:cNvPr>
          <p:cNvSpPr>
            <a:spLocks noGrp="1"/>
          </p:cNvSpPr>
          <p:nvPr>
            <p:ph sz="half" idx="2"/>
          </p:nvPr>
        </p:nvSpPr>
        <p:spPr>
          <a:xfrm>
            <a:off x="838200" y="1825625"/>
            <a:ext cx="10515600" cy="4351338"/>
          </a:xfrm>
        </p:spPr>
        <p:txBody>
          <a:bodyPr>
            <a:normAutofit/>
          </a:bodyPr>
          <a:lstStyle/>
          <a:p>
            <a:r>
              <a:rPr lang="en-US" dirty="0" err="1"/>
              <a:t>Logi</a:t>
            </a:r>
            <a:r>
              <a:rPr lang="sr-Latn-RS" dirty="0"/>
              <a:t>čki operatori</a:t>
            </a:r>
          </a:p>
          <a:p>
            <a:pPr lvl="1"/>
            <a:r>
              <a:rPr lang="sr-Latn-RS" dirty="0"/>
              <a:t>not</a:t>
            </a:r>
          </a:p>
          <a:p>
            <a:pPr lvl="1"/>
            <a:r>
              <a:rPr lang="sr-Latn-RS" dirty="0"/>
              <a:t>and </a:t>
            </a:r>
          </a:p>
          <a:p>
            <a:pPr lvl="1"/>
            <a:r>
              <a:rPr lang="sr-Latn-RS" dirty="0"/>
              <a:t>or</a:t>
            </a:r>
          </a:p>
          <a:p>
            <a:pPr lvl="1"/>
            <a:endParaRPr lang="sr-Latn-RS" dirty="0"/>
          </a:p>
        </p:txBody>
      </p:sp>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49181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0"/>
            <a:ext cx="5190054" cy="1028702"/>
          </a:xfrm>
          <a:prstGeom prst="rect">
            <a:avLst/>
          </a:prstGeom>
        </p:spPr>
      </p:pic>
      <p:pic>
        <p:nvPicPr>
          <p:cNvPr id="4" name="Content Placeholder 3" descr="and"/>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298116" y="490648"/>
            <a:ext cx="2564174" cy="1693325"/>
          </a:xfrm>
          <a:prstGeom prst="rect">
            <a:avLst/>
          </a:prstGeom>
          <a:noFill/>
          <a:ln>
            <a:noFill/>
          </a:ln>
        </p:spPr>
      </p:pic>
      <p:sp>
        <p:nvSpPr>
          <p:cNvPr id="3" name="Rectangle 2"/>
          <p:cNvSpPr/>
          <p:nvPr/>
        </p:nvSpPr>
        <p:spPr>
          <a:xfrm>
            <a:off x="52089" y="1337311"/>
            <a:ext cx="6096000" cy="3765133"/>
          </a:xfrm>
          <a:prstGeom prst="rect">
            <a:avLst/>
          </a:prstGeom>
        </p:spPr>
        <p:txBody>
          <a:bodyPr>
            <a:spAutoFit/>
          </a:bodyPr>
          <a:lstStyle/>
          <a:p>
            <a:pPr marR="190500">
              <a:spcBef>
                <a:spcPts val="750"/>
              </a:spcBef>
              <a:spcAft>
                <a:spcPts val="0"/>
              </a:spcAft>
            </a:pPr>
            <a:r>
              <a:rPr lang="en-US" sz="3200" kern="1800" dirty="0" err="1">
                <a:solidFill>
                  <a:srgbClr val="000000"/>
                </a:solidFill>
                <a:latin typeface="Varela Round"/>
                <a:ea typeface="Times New Roman" panose="02020603050405020304" pitchFamily="18" charset="0"/>
              </a:rPr>
              <a:t>Logički</a:t>
            </a:r>
            <a:r>
              <a:rPr lang="en-US" sz="3200" kern="1800" dirty="0">
                <a:solidFill>
                  <a:srgbClr val="000000"/>
                </a:solidFill>
                <a:latin typeface="Varela Round"/>
                <a:ea typeface="Times New Roman" panose="02020603050405020304" pitchFamily="18" charset="0"/>
              </a:rPr>
              <a:t> </a:t>
            </a:r>
            <a:r>
              <a:rPr lang="en-US" sz="3200" kern="1800" dirty="0" err="1">
                <a:solidFill>
                  <a:srgbClr val="000000"/>
                </a:solidFill>
                <a:latin typeface="Varela Round"/>
                <a:ea typeface="Times New Roman" panose="02020603050405020304" pitchFamily="18" charset="0"/>
              </a:rPr>
              <a:t>operatori</a:t>
            </a:r>
            <a:r>
              <a:rPr lang="en-US" sz="3200" kern="1800" dirty="0">
                <a:solidFill>
                  <a:srgbClr val="000000"/>
                </a:solidFill>
                <a:latin typeface="Varela Round"/>
                <a:ea typeface="Times New Roman" panose="02020603050405020304" pitchFamily="18" charset="0"/>
              </a:rPr>
              <a:t> </a:t>
            </a:r>
            <a:endParaRPr lang="sr-Latn-RS" sz="3200" kern="1800" dirty="0" smtClean="0">
              <a:solidFill>
                <a:srgbClr val="000000"/>
              </a:solidFill>
              <a:latin typeface="Varela Round"/>
              <a:ea typeface="Times New Roman" panose="02020603050405020304" pitchFamily="18" charset="0"/>
            </a:endParaRPr>
          </a:p>
          <a:p>
            <a:pPr marR="190500">
              <a:spcBef>
                <a:spcPts val="750"/>
              </a:spcBef>
              <a:spcAft>
                <a:spcPts val="0"/>
              </a:spcAft>
            </a:pPr>
            <a:r>
              <a:rPr lang="en-US" b="1" dirty="0" err="1" smtClean="0">
                <a:solidFill>
                  <a:srgbClr val="333333"/>
                </a:solidFill>
                <a:latin typeface="Varela"/>
                <a:ea typeface="Times New Roman" panose="02020603050405020304" pitchFamily="18" charset="0"/>
              </a:rPr>
              <a:t>Logički</a:t>
            </a:r>
            <a:r>
              <a:rPr lang="en-US" b="1" dirty="0" smtClean="0">
                <a:solidFill>
                  <a:srgbClr val="333333"/>
                </a:solidFill>
                <a:latin typeface="Varela"/>
                <a:ea typeface="Times New Roman" panose="02020603050405020304" pitchFamily="18" charset="0"/>
              </a:rPr>
              <a:t> </a:t>
            </a:r>
            <a:r>
              <a:rPr lang="en-US" b="1" dirty="0" err="1">
                <a:solidFill>
                  <a:srgbClr val="333333"/>
                </a:solidFill>
                <a:latin typeface="Varela"/>
                <a:ea typeface="Times New Roman" panose="02020603050405020304" pitchFamily="18" charset="0"/>
              </a:rPr>
              <a:t>operatori</a:t>
            </a:r>
            <a:endParaRPr lang="sr-Latn-RS" sz="1600" dirty="0">
              <a:latin typeface="Times New Roman" panose="02020603050405020304" pitchFamily="18" charset="0"/>
              <a:ea typeface="Times New Roman" panose="02020603050405020304" pitchFamily="18" charset="0"/>
            </a:endParaRPr>
          </a:p>
          <a:p>
            <a:pPr>
              <a:spcBef>
                <a:spcPts val="750"/>
              </a:spcBef>
              <a:spcAft>
                <a:spcPts val="750"/>
              </a:spcAft>
            </a:pPr>
            <a:r>
              <a:rPr lang="en-US" dirty="0" err="1">
                <a:solidFill>
                  <a:srgbClr val="333333"/>
                </a:solidFill>
                <a:latin typeface="Varela"/>
                <a:ea typeface="Times New Roman" panose="02020603050405020304" pitchFamily="18" charset="0"/>
              </a:rPr>
              <a:t>Imamo</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ukupno</a:t>
            </a:r>
            <a:r>
              <a:rPr lang="en-US" dirty="0">
                <a:solidFill>
                  <a:srgbClr val="333333"/>
                </a:solidFill>
                <a:latin typeface="Varela"/>
                <a:ea typeface="Times New Roman" panose="02020603050405020304" pitchFamily="18" charset="0"/>
              </a:rPr>
              <a:t> 3 </a:t>
            </a:r>
            <a:r>
              <a:rPr lang="en-US" dirty="0" err="1">
                <a:solidFill>
                  <a:srgbClr val="333333"/>
                </a:solidFill>
                <a:latin typeface="Varela"/>
                <a:ea typeface="Times New Roman" panose="02020603050405020304" pitchFamily="18" charset="0"/>
              </a:rPr>
              <a:t>logička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operatora</a:t>
            </a:r>
            <a:r>
              <a:rPr lang="en-US" dirty="0">
                <a:solidFill>
                  <a:srgbClr val="333333"/>
                </a:solidFill>
                <a:latin typeface="Varela"/>
                <a:ea typeface="Times New Roman" panose="02020603050405020304" pitchFamily="18" charset="0"/>
              </a:rPr>
              <a:t>:</a:t>
            </a:r>
            <a:endParaRPr lang="sr-Latn-RS" sz="1600" dirty="0">
              <a:latin typeface="Times New Roman" panose="02020603050405020304" pitchFamily="18" charset="0"/>
              <a:ea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b="1" dirty="0">
                <a:solidFill>
                  <a:srgbClr val="333333"/>
                </a:solidFill>
                <a:latin typeface="Varela"/>
                <a:ea typeface="Times New Roman" panose="02020603050405020304" pitchFamily="18" charset="0"/>
              </a:rPr>
              <a:t>and</a:t>
            </a:r>
            <a:endParaRPr lang="sr-Latn-RS" sz="1600" dirty="0">
              <a:latin typeface="Times New Roman" panose="02020603050405020304" pitchFamily="18" charset="0"/>
              <a:ea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b="1" dirty="0">
                <a:solidFill>
                  <a:srgbClr val="333333"/>
                </a:solidFill>
                <a:latin typeface="Varela"/>
                <a:ea typeface="Times New Roman" panose="02020603050405020304" pitchFamily="18" charset="0"/>
              </a:rPr>
              <a:t>or</a:t>
            </a:r>
            <a:endParaRPr lang="sr-Latn-RS" sz="1600" dirty="0">
              <a:latin typeface="Times New Roman" panose="02020603050405020304" pitchFamily="18" charset="0"/>
              <a:ea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b="1" dirty="0">
                <a:solidFill>
                  <a:srgbClr val="333333"/>
                </a:solidFill>
                <a:latin typeface="Varela"/>
                <a:ea typeface="Times New Roman" panose="02020603050405020304" pitchFamily="18" charset="0"/>
              </a:rPr>
              <a:t>not</a:t>
            </a:r>
            <a:endParaRPr lang="sr-Latn-RS" sz="1600" dirty="0">
              <a:latin typeface="Times New Roman" panose="02020603050405020304" pitchFamily="18" charset="0"/>
              <a:ea typeface="Times New Roman" panose="02020603050405020304" pitchFamily="18" charset="0"/>
            </a:endParaRPr>
          </a:p>
          <a:p>
            <a:pPr>
              <a:spcBef>
                <a:spcPts val="750"/>
              </a:spcBef>
              <a:spcAft>
                <a:spcPts val="750"/>
              </a:spcAft>
            </a:pPr>
            <a:r>
              <a:rPr lang="en-US" dirty="0">
                <a:solidFill>
                  <a:srgbClr val="333333"/>
                </a:solidFill>
                <a:latin typeface="Varela"/>
                <a:ea typeface="Times New Roman" panose="02020603050405020304" pitchFamily="18" charset="0"/>
              </a:rPr>
              <a:t>Operator </a:t>
            </a:r>
            <a:r>
              <a:rPr lang="en-US" b="1" dirty="0">
                <a:solidFill>
                  <a:srgbClr val="333333"/>
                </a:solidFill>
                <a:latin typeface="Varela"/>
                <a:ea typeface="Times New Roman" panose="02020603050405020304" pitchFamily="18" charset="0"/>
              </a:rPr>
              <a:t>and</a:t>
            </a:r>
            <a:r>
              <a:rPr lang="en-US" dirty="0">
                <a:solidFill>
                  <a:srgbClr val="333333"/>
                </a:solidFill>
                <a:latin typeface="Varela"/>
                <a:ea typeface="Times New Roman" panose="02020603050405020304" pitchFamily="18" charset="0"/>
              </a:rPr>
              <a:t> je </a:t>
            </a:r>
            <a:r>
              <a:rPr lang="en-US" dirty="0" err="1">
                <a:solidFill>
                  <a:srgbClr val="333333"/>
                </a:solidFill>
                <a:latin typeface="Varela"/>
                <a:ea typeface="Times New Roman" panose="02020603050405020304" pitchFamily="18" charset="0"/>
              </a:rPr>
              <a:t>logički</a:t>
            </a:r>
            <a:r>
              <a:rPr lang="en-US" dirty="0">
                <a:solidFill>
                  <a:srgbClr val="333333"/>
                </a:solidFill>
                <a:latin typeface="Varela"/>
                <a:ea typeface="Times New Roman" panose="02020603050405020304" pitchFamily="18" charset="0"/>
              </a:rPr>
              <a:t> operator </a:t>
            </a:r>
            <a:r>
              <a:rPr lang="en-US" dirty="0" err="1">
                <a:solidFill>
                  <a:srgbClr val="333333"/>
                </a:solidFill>
                <a:latin typeface="Varela"/>
                <a:ea typeface="Times New Roman" panose="02020603050405020304" pitchFamily="18" charset="0"/>
              </a:rPr>
              <a:t>čiji</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rezultat</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izvršavanja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ima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logičku</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vrednost</a:t>
            </a:r>
            <a:r>
              <a:rPr lang="en-US" dirty="0">
                <a:solidFill>
                  <a:srgbClr val="333333"/>
                </a:solidFill>
                <a:latin typeface="Varela"/>
                <a:ea typeface="Times New Roman" panose="02020603050405020304" pitchFamily="18" charset="0"/>
              </a:rPr>
              <a:t> </a:t>
            </a:r>
            <a:r>
              <a:rPr lang="en-US" b="1" dirty="0">
                <a:solidFill>
                  <a:srgbClr val="333333"/>
                </a:solidFill>
                <a:latin typeface="Varela"/>
                <a:ea typeface="Times New Roman" panose="02020603050405020304" pitchFamily="18" charset="0"/>
              </a:rPr>
              <a:t>True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samo</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ako</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oba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izraza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sa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leve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desne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strane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operatora</a:t>
            </a:r>
            <a:r>
              <a:rPr lang="en-US" dirty="0">
                <a:solidFill>
                  <a:srgbClr val="333333"/>
                </a:solidFill>
                <a:latin typeface="Varela"/>
                <a:ea typeface="Times New Roman" panose="02020603050405020304" pitchFamily="18" charset="0"/>
              </a:rPr>
              <a:t> and </a:t>
            </a:r>
            <a:r>
              <a:rPr lang="en-US" dirty="0" err="1">
                <a:solidFill>
                  <a:srgbClr val="333333"/>
                </a:solidFill>
                <a:latin typeface="Varela"/>
                <a:ea typeface="Times New Roman" panose="02020603050405020304" pitchFamily="18" charset="0"/>
              </a:rPr>
              <a:t>imaju</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logičku</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vrednost</a:t>
            </a:r>
            <a:r>
              <a:rPr lang="en-US" dirty="0">
                <a:solidFill>
                  <a:srgbClr val="333333"/>
                </a:solidFill>
                <a:latin typeface="Varela"/>
                <a:ea typeface="Times New Roman" panose="02020603050405020304" pitchFamily="18" charset="0"/>
              </a:rPr>
              <a:t> True. </a:t>
            </a:r>
            <a:r>
              <a:rPr lang="en-US" dirty="0" err="1">
                <a:solidFill>
                  <a:srgbClr val="333333"/>
                </a:solidFill>
                <a:latin typeface="Varela"/>
                <a:ea typeface="Times New Roman" panose="02020603050405020304" pitchFamily="18" charset="0"/>
              </a:rPr>
              <a:t>Inače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rezultat</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izvršavanja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ima</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logičku</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vrednost</a:t>
            </a:r>
            <a:r>
              <a:rPr lang="en-US" dirty="0">
                <a:solidFill>
                  <a:srgbClr val="333333"/>
                </a:solidFill>
                <a:latin typeface="Varela"/>
                <a:ea typeface="Times New Roman" panose="02020603050405020304" pitchFamily="18" charset="0"/>
              </a:rPr>
              <a:t> </a:t>
            </a:r>
            <a:r>
              <a:rPr lang="en-US" b="1" dirty="0">
                <a:solidFill>
                  <a:srgbClr val="333333"/>
                </a:solidFill>
                <a:latin typeface="Varela"/>
                <a:ea typeface="Times New Roman" panose="02020603050405020304" pitchFamily="18" charset="0"/>
              </a:rPr>
              <a:t>False</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Ovo</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možemo</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predstaviti</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sledećom</a:t>
            </a:r>
            <a:r>
              <a:rPr lang="en-US" dirty="0">
                <a:solidFill>
                  <a:srgbClr val="333333"/>
                </a:solidFill>
                <a:latin typeface="Varela"/>
                <a:ea typeface="Times New Roman" panose="02020603050405020304" pitchFamily="18" charset="0"/>
              </a:rPr>
              <a:t> </a:t>
            </a:r>
            <a:r>
              <a:rPr lang="en-US" dirty="0" err="1">
                <a:solidFill>
                  <a:srgbClr val="333333"/>
                </a:solidFill>
                <a:latin typeface="Varela"/>
                <a:ea typeface="Times New Roman" panose="02020603050405020304" pitchFamily="18" charset="0"/>
              </a:rPr>
              <a:t>tabelom</a:t>
            </a:r>
            <a:r>
              <a:rPr lang="en-US" dirty="0">
                <a:solidFill>
                  <a:srgbClr val="333333"/>
                </a:solidFill>
                <a:latin typeface="Varela"/>
                <a:ea typeface="Times New Roman" panose="02020603050405020304" pitchFamily="18" charset="0"/>
              </a:rPr>
              <a:t>:</a:t>
            </a:r>
            <a:endParaRPr lang="sr-Latn-RS" sz="1600" dirty="0">
              <a:effectLst/>
              <a:latin typeface="Times New Roman" panose="02020603050405020304" pitchFamily="18" charset="0"/>
              <a:ea typeface="Times New Roman" panose="02020603050405020304" pitchFamily="18" charset="0"/>
            </a:endParaRPr>
          </a:p>
        </p:txBody>
      </p:sp>
      <p:pic>
        <p:nvPicPr>
          <p:cNvPr id="7" name="Picture 6" descr="or"/>
          <p:cNvPicPr/>
          <p:nvPr/>
        </p:nvPicPr>
        <p:blipFill>
          <a:blip r:embed="rId4">
            <a:extLst>
              <a:ext uri="{28A0092B-C50C-407E-A947-70E740481C1C}">
                <a14:useLocalDpi xmlns:a14="http://schemas.microsoft.com/office/drawing/2010/main" val="0"/>
              </a:ext>
            </a:extLst>
          </a:blip>
          <a:srcRect/>
          <a:stretch>
            <a:fillRect/>
          </a:stretch>
        </p:blipFill>
        <p:spPr bwMode="auto">
          <a:xfrm>
            <a:off x="6148089" y="2759406"/>
            <a:ext cx="2948940" cy="2011680"/>
          </a:xfrm>
          <a:prstGeom prst="rect">
            <a:avLst/>
          </a:prstGeom>
          <a:noFill/>
          <a:ln>
            <a:noFill/>
          </a:ln>
        </p:spPr>
      </p:pic>
      <p:pic>
        <p:nvPicPr>
          <p:cNvPr id="8" name="Picture 7" descr="not"/>
          <p:cNvPicPr/>
          <p:nvPr/>
        </p:nvPicPr>
        <p:blipFill>
          <a:blip r:embed="rId5">
            <a:extLst>
              <a:ext uri="{28A0092B-C50C-407E-A947-70E740481C1C}">
                <a14:useLocalDpi xmlns:a14="http://schemas.microsoft.com/office/drawing/2010/main" val="0"/>
              </a:ext>
            </a:extLst>
          </a:blip>
          <a:srcRect/>
          <a:stretch>
            <a:fillRect/>
          </a:stretch>
        </p:blipFill>
        <p:spPr bwMode="auto">
          <a:xfrm>
            <a:off x="6148089" y="5262733"/>
            <a:ext cx="2948940" cy="1234440"/>
          </a:xfrm>
          <a:prstGeom prst="rect">
            <a:avLst/>
          </a:prstGeom>
          <a:noFill/>
          <a:ln>
            <a:noFill/>
          </a:ln>
        </p:spPr>
      </p:pic>
      <p:pic>
        <p:nvPicPr>
          <p:cNvPr id="9" name="Picture 8" descr="operator not"/>
          <p:cNvPicPr/>
          <p:nvPr/>
        </p:nvPicPr>
        <p:blipFill>
          <a:blip r:embed="rId6">
            <a:extLst>
              <a:ext uri="{28A0092B-C50C-407E-A947-70E740481C1C}">
                <a14:useLocalDpi xmlns:a14="http://schemas.microsoft.com/office/drawing/2010/main" val="0"/>
              </a:ext>
            </a:extLst>
          </a:blip>
          <a:srcRect/>
          <a:stretch>
            <a:fillRect/>
          </a:stretch>
        </p:blipFill>
        <p:spPr bwMode="auto">
          <a:xfrm>
            <a:off x="9782533" y="5005069"/>
            <a:ext cx="2080260" cy="1645920"/>
          </a:xfrm>
          <a:prstGeom prst="rect">
            <a:avLst/>
          </a:prstGeom>
          <a:noFill/>
          <a:ln>
            <a:noFill/>
          </a:ln>
        </p:spPr>
      </p:pic>
      <p:pic>
        <p:nvPicPr>
          <p:cNvPr id="11" name="Picture 10" descr="operator or"/>
          <p:cNvPicPr/>
          <p:nvPr/>
        </p:nvPicPr>
        <p:blipFill>
          <a:blip r:embed="rId7">
            <a:extLst>
              <a:ext uri="{28A0092B-C50C-407E-A947-70E740481C1C}">
                <a14:useLocalDpi xmlns:a14="http://schemas.microsoft.com/office/drawing/2010/main" val="0"/>
              </a:ext>
            </a:extLst>
          </a:blip>
          <a:srcRect/>
          <a:stretch>
            <a:fillRect/>
          </a:stretch>
        </p:blipFill>
        <p:spPr bwMode="auto">
          <a:xfrm>
            <a:off x="9334875" y="2797506"/>
            <a:ext cx="2743200" cy="1935480"/>
          </a:xfrm>
          <a:prstGeom prst="rect">
            <a:avLst/>
          </a:prstGeom>
          <a:noFill/>
          <a:ln>
            <a:noFill/>
          </a:ln>
        </p:spPr>
      </p:pic>
      <p:pic>
        <p:nvPicPr>
          <p:cNvPr id="12" name="Picture 11" descr="operator and"/>
          <p:cNvPicPr/>
          <p:nvPr/>
        </p:nvPicPr>
        <p:blipFill>
          <a:blip r:embed="rId8">
            <a:extLst>
              <a:ext uri="{28A0092B-C50C-407E-A947-70E740481C1C}">
                <a14:useLocalDpi xmlns:a14="http://schemas.microsoft.com/office/drawing/2010/main" val="0"/>
              </a:ext>
            </a:extLst>
          </a:blip>
          <a:srcRect/>
          <a:stretch>
            <a:fillRect/>
          </a:stretch>
        </p:blipFill>
        <p:spPr bwMode="auto">
          <a:xfrm>
            <a:off x="9142453" y="369570"/>
            <a:ext cx="2720340" cy="1935480"/>
          </a:xfrm>
          <a:prstGeom prst="rect">
            <a:avLst/>
          </a:prstGeom>
          <a:noFill/>
          <a:ln>
            <a:noFill/>
          </a:ln>
        </p:spPr>
      </p:pic>
    </p:spTree>
    <p:extLst>
      <p:ext uri="{BB962C8B-B14F-4D97-AF65-F5344CB8AC3E}">
        <p14:creationId xmlns:p14="http://schemas.microsoft.com/office/powerpoint/2010/main" val="662574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2414</TotalTime>
  <Words>647</Words>
  <Application>Microsoft Office PowerPoint</Application>
  <PresentationFormat>Widescreen</PresentationFormat>
  <Paragraphs>97</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Symbol</vt:lpstr>
      <vt:lpstr>Times New Roman</vt:lpstr>
      <vt:lpstr>Varela</vt:lpstr>
      <vt:lpstr>Varela Round</vt:lpstr>
      <vt:lpstr>Office Theme</vt:lpstr>
      <vt:lpstr>        Besplatan kurs Python-a za učenike Novog Pazara, Raške, Sjenice i Tutina  </vt:lpstr>
      <vt:lpstr>Sva pitanja na mail: sejonp2708@gmail.com</vt:lpstr>
      <vt:lpstr>7. ČAS</vt:lpstr>
      <vt:lpstr>Plan gradiva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Sejo</dc:creator>
  <cp:lastModifiedBy>Sejo</cp:lastModifiedBy>
  <cp:revision>127</cp:revision>
  <dcterms:created xsi:type="dcterms:W3CDTF">2020-10-01T11:25:08Z</dcterms:created>
  <dcterms:modified xsi:type="dcterms:W3CDTF">2020-10-24T10:02:28Z</dcterms:modified>
</cp:coreProperties>
</file>