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2" r:id="rId3"/>
    <p:sldId id="257" r:id="rId4"/>
    <p:sldId id="282" r:id="rId5"/>
    <p:sldId id="288" r:id="rId6"/>
    <p:sldId id="289" r:id="rId7"/>
    <p:sldId id="293" r:id="rId8"/>
    <p:sldId id="286" r:id="rId9"/>
    <p:sldId id="287" r:id="rId10"/>
    <p:sldId id="296" r:id="rId11"/>
    <p:sldId id="299" r:id="rId12"/>
    <p:sldId id="300" r:id="rId13"/>
    <p:sldId id="307" r:id="rId14"/>
    <p:sldId id="308" r:id="rId15"/>
    <p:sldId id="301" r:id="rId16"/>
    <p:sldId id="310" r:id="rId17"/>
    <p:sldId id="302" r:id="rId18"/>
    <p:sldId id="303" r:id="rId19"/>
    <p:sldId id="309" r:id="rId20"/>
    <p:sldId id="304" r:id="rId21"/>
    <p:sldId id="305" r:id="rId22"/>
    <p:sldId id="306" r:id="rId2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25.10.2020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10/25/2020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10/25/2020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10/25/2020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0"/>
            <a:ext cx="5190054" cy="1028702"/>
          </a:xfrm>
          <a:prstGeom prst="rect">
            <a:avLst/>
          </a:prstGeom>
        </p:spPr>
      </p:pic>
      <p:pic>
        <p:nvPicPr>
          <p:cNvPr id="4" name="Content Placeholder 3" descr="and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16" y="490648"/>
            <a:ext cx="2564174" cy="16933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2089" y="1337311"/>
            <a:ext cx="6096000" cy="3765133"/>
          </a:xfrm>
          <a:prstGeom prst="rect">
            <a:avLst/>
          </a:prstGeom>
        </p:spPr>
        <p:txBody>
          <a:bodyPr>
            <a:spAutoFit/>
          </a:bodyPr>
          <a:lstStyle/>
          <a:p>
            <a:pPr marR="190500">
              <a:spcBef>
                <a:spcPts val="750"/>
              </a:spcBef>
              <a:spcAft>
                <a:spcPts val="0"/>
              </a:spcAft>
            </a:pPr>
            <a:r>
              <a:rPr lang="en-US" sz="3200" kern="1800" dirty="0" err="1">
                <a:solidFill>
                  <a:srgbClr val="000000"/>
                </a:solidFill>
                <a:latin typeface="Varela Round"/>
                <a:ea typeface="Times New Roman" panose="02020603050405020304" pitchFamily="18" charset="0"/>
              </a:rPr>
              <a:t>Logički</a:t>
            </a:r>
            <a:r>
              <a:rPr lang="en-US" sz="3200" kern="1800" dirty="0">
                <a:solidFill>
                  <a:srgbClr val="000000"/>
                </a:solidFill>
                <a:latin typeface="Varela Round"/>
                <a:ea typeface="Times New Roman" panose="02020603050405020304" pitchFamily="18" charset="0"/>
              </a:rPr>
              <a:t> </a:t>
            </a:r>
            <a:r>
              <a:rPr lang="en-US" sz="3200" kern="1800" dirty="0" err="1">
                <a:solidFill>
                  <a:srgbClr val="000000"/>
                </a:solidFill>
                <a:latin typeface="Varela Round"/>
                <a:ea typeface="Times New Roman" panose="02020603050405020304" pitchFamily="18" charset="0"/>
              </a:rPr>
              <a:t>operatori</a:t>
            </a:r>
            <a:r>
              <a:rPr lang="en-US" sz="3200" kern="1800" dirty="0">
                <a:solidFill>
                  <a:srgbClr val="000000"/>
                </a:solidFill>
                <a:latin typeface="Varela Round"/>
                <a:ea typeface="Times New Roman" panose="02020603050405020304" pitchFamily="18" charset="0"/>
              </a:rPr>
              <a:t> </a:t>
            </a:r>
            <a:endParaRPr lang="sr-Latn-RS" sz="3200" kern="1800" dirty="0" smtClean="0">
              <a:solidFill>
                <a:srgbClr val="000000"/>
              </a:solidFill>
              <a:latin typeface="Varela Round"/>
              <a:ea typeface="Times New Roman" panose="02020603050405020304" pitchFamily="18" charset="0"/>
            </a:endParaRPr>
          </a:p>
          <a:p>
            <a:pPr marR="190500">
              <a:spcBef>
                <a:spcPts val="75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Logički</a:t>
            </a:r>
            <a:r>
              <a:rPr lang="en-US" b="1" dirty="0" smtClean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operatori</a:t>
            </a:r>
            <a:endParaRPr lang="sr-Latn-R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  <a:spcAft>
                <a:spcPts val="750"/>
              </a:spcAft>
            </a:pP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Imamo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ukupno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operatora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:</a:t>
            </a:r>
            <a:endParaRPr lang="sr-Latn-R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and</a:t>
            </a:r>
            <a:endParaRPr lang="sr-Latn-R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or</a:t>
            </a:r>
            <a:endParaRPr lang="sr-Latn-R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not</a:t>
            </a:r>
            <a:endParaRPr lang="sr-Latn-R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  <a:spcAft>
                <a:spcPts val="750"/>
              </a:spcAft>
            </a:pP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Operator </a:t>
            </a: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and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 je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logički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operator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čiji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rezultat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izvršavanja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ima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logičku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vrednost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True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samo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oba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izraza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sa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leve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desne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strane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operatora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and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imaju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logičku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vrednost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True.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Inače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rezultat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izvršavanja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ima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logičku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vrednost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False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Ovo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možemo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predstaviti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sledećom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tabelom</a:t>
            </a:r>
            <a:r>
              <a:rPr lang="en-US" dirty="0">
                <a:solidFill>
                  <a:srgbClr val="333333"/>
                </a:solidFill>
                <a:latin typeface="Varela"/>
                <a:ea typeface="Times New Roman" panose="02020603050405020304" pitchFamily="18" charset="0"/>
              </a:rPr>
              <a:t>:</a:t>
            </a:r>
            <a:endParaRPr lang="sr-Latn-R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 descr="o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089" y="2759406"/>
            <a:ext cx="2948940" cy="2011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not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089" y="5262733"/>
            <a:ext cx="2948940" cy="1234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perator not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533" y="5005069"/>
            <a:ext cx="20802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operator or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875" y="2797506"/>
            <a:ext cx="2743200" cy="1935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operator and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453" y="369570"/>
            <a:ext cx="2720340" cy="1935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257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1</a:t>
            </a:r>
            <a:endParaRPr lang="sr-Latn-RS" dirty="0"/>
          </a:p>
          <a:p>
            <a:pPr marL="0" lvl="0" indent="0">
              <a:buNone/>
            </a:pPr>
            <a:r>
              <a:rPr lang="sr-Latn-RS" dirty="0" smtClean="0"/>
              <a:t>          </a:t>
            </a:r>
            <a:r>
              <a:rPr lang="sr-Latn-RS" sz="2400" dirty="0" smtClean="0"/>
              <a:t>Napisati </a:t>
            </a:r>
            <a:r>
              <a:rPr lang="sr-Latn-RS" sz="2400" dirty="0"/>
              <a:t>program koji od korisnika traži da unese neku reč i neko slovo, pa zatim proverava da li napisana reč ima traženo slovo.</a:t>
            </a: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2</a:t>
            </a:r>
          </a:p>
          <a:p>
            <a:pPr marL="0" indent="0">
              <a:buNone/>
            </a:pPr>
            <a:r>
              <a:rPr lang="sr-Latn-RS" dirty="0" smtClean="0"/>
              <a:t>       </a:t>
            </a:r>
            <a:r>
              <a:rPr lang="en-US" dirty="0" err="1" smtClean="0"/>
              <a:t>Napisati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ispisuje da li je učenik vukovac ili ne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sr-Latn-RS" dirty="0" smtClean="0"/>
              <a:t>što </a:t>
            </a:r>
            <a:r>
              <a:rPr lang="en-US" dirty="0" smtClean="0"/>
              <a:t>od </a:t>
            </a:r>
            <a:r>
              <a:rPr lang="sr-Latn-RS" dirty="0" smtClean="0"/>
              <a:t>učenika </a:t>
            </a:r>
            <a:r>
              <a:rPr lang="en-US" dirty="0" err="1" smtClean="0"/>
              <a:t>traži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RS" dirty="0" smtClean="0"/>
              <a:t>sa odgovorima da ili ne </a:t>
            </a:r>
            <a:r>
              <a:rPr lang="en-US" dirty="0" err="1"/>
              <a:t>unese</a:t>
            </a:r>
            <a:r>
              <a:rPr lang="en-US" dirty="0"/>
              <a:t> </a:t>
            </a:r>
            <a:r>
              <a:rPr lang="sr-Latn-RS" dirty="0" smtClean="0"/>
              <a:t>da li u svih 8 razreda ima skroz odličan uspeh i da li ima osvojeno mesto na takmičenjima</a:t>
            </a:r>
            <a:r>
              <a:rPr lang="en-US" dirty="0" smtClean="0"/>
              <a:t>.</a:t>
            </a:r>
            <a:r>
              <a:rPr lang="sr-Latn-RS" dirty="0" smtClean="0"/>
              <a:t>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3</a:t>
            </a:r>
          </a:p>
          <a:p>
            <a:pPr marL="0" indent="0">
              <a:buNone/>
            </a:pPr>
            <a:r>
              <a:rPr lang="sr-Latn-RS" dirty="0" smtClean="0"/>
              <a:t>       </a:t>
            </a:r>
            <a:r>
              <a:rPr lang="en-US" dirty="0" err="1" smtClean="0"/>
              <a:t>Napisati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 smtClean="0"/>
              <a:t>ispisuje da li će učenik dobiti popust na autobusku kartu u zavisnosti od toga da li ima đačku knjižicu ili karticu firme prevoznika za popust.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893"/>
            <a:ext cx="10495208" cy="40390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r>
              <a:rPr lang="sr-Latn-R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print</a:t>
            </a:r>
            <a:r>
              <a:rPr lang="sr-Latn-RS" dirty="0"/>
              <a:t>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-----------------------------------------------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for </a:t>
            </a:r>
            <a:r>
              <a:rPr lang="it-IT" dirty="0"/>
              <a:t>i in range(5</a:t>
            </a:r>
            <a:r>
              <a:rPr lang="it-IT" dirty="0" smtClean="0"/>
              <a:t>):                                </a:t>
            </a:r>
            <a:r>
              <a:rPr lang="it-IT" dirty="0"/>
              <a:t># ponovi 5 puta</a:t>
            </a:r>
            <a:r>
              <a:rPr lang="it-IT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print(</a:t>
            </a:r>
            <a:r>
              <a:rPr lang="en-US" dirty="0" smtClean="0"/>
              <a:t>“</a:t>
            </a:r>
            <a:r>
              <a:rPr lang="en-US" dirty="0" err="1" smtClean="0"/>
              <a:t>Zdravo</a:t>
            </a:r>
            <a:r>
              <a:rPr lang="en-US" dirty="0" smtClean="0"/>
              <a:t>”</a:t>
            </a:r>
            <a:r>
              <a:rPr lang="sr-Latn-RS" dirty="0" smtClean="0"/>
              <a:t>)</a:t>
            </a:r>
            <a:endParaRPr lang="it-IT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78309"/>
            <a:ext cx="5190054" cy="102870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623302" y="1944710"/>
            <a:ext cx="2897746" cy="27947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2204" y="1793539"/>
            <a:ext cx="3479942" cy="28333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27044" y="1102937"/>
            <a:ext cx="4604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PETLJA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endParaRPr lang="sr-Latn-R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2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4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sr-Latn-RS" dirty="0"/>
              <a:t>koji će pet puta prikazati tekst „Naučiću da programira</a:t>
            </a:r>
            <a:r>
              <a:rPr lang="en-US" dirty="0"/>
              <a:t>m</a:t>
            </a:r>
            <a:r>
              <a:rPr lang="sr-Latn-RS" dirty="0"/>
              <a:t> u Pajtonu“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1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 for </a:t>
            </a:r>
            <a:r>
              <a:rPr lang="sr-Latn-RS" dirty="0"/>
              <a:t>i in </a:t>
            </a:r>
            <a:r>
              <a:rPr lang="sr-Latn-RS" dirty="0" smtClean="0"/>
              <a:t>range(1,11,2):    #  1 je početna vrednost,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	print(i</a:t>
            </a:r>
            <a:r>
              <a:rPr lang="sr-Latn-RS" dirty="0"/>
              <a:t>)</a:t>
            </a:r>
            <a:r>
              <a:rPr lang="sr-Latn-RS" dirty="0" smtClean="0"/>
              <a:t>                   #11 je krajnja vrednost+1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# 2 je korak štampanja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	</a:t>
            </a:r>
            <a:endParaRPr lang="sr-Latn-RS" dirty="0"/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1753880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5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brojeve od 4 do </a:t>
            </a:r>
            <a:r>
              <a:rPr lang="sr-Latn-RS" dirty="0" smtClean="0"/>
              <a:t>20</a:t>
            </a:r>
            <a:r>
              <a:rPr lang="en-US" dirty="0" smtClean="0"/>
              <a:t> a </a:t>
            </a:r>
            <a:r>
              <a:rPr lang="en-US" dirty="0" err="1" smtClean="0"/>
              <a:t>potom</a:t>
            </a:r>
            <a:r>
              <a:rPr lang="en-US" dirty="0" smtClean="0"/>
              <a:t> od 20 do 4</a:t>
            </a:r>
            <a:r>
              <a:rPr lang="sr-Latn-RS" dirty="0" smtClean="0"/>
              <a:t>.</a:t>
            </a:r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1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4141973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6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svaki drugi broj od 3 do 50.</a:t>
            </a:r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4141973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7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u </a:t>
            </a:r>
            <a:r>
              <a:rPr lang="en-US" dirty="0" err="1" smtClean="0"/>
              <a:t>obrnutom</a:t>
            </a:r>
            <a:r>
              <a:rPr lang="en-US" dirty="0" smtClean="0"/>
              <a:t> </a:t>
            </a:r>
            <a:r>
              <a:rPr lang="en-US" dirty="0" err="1" smtClean="0"/>
              <a:t>redosledu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.</a:t>
            </a:r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8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8</a:t>
            </a:r>
            <a:endParaRPr lang="sr-Latn-RS" dirty="0"/>
          </a:p>
          <a:p>
            <a:pPr lvl="1"/>
            <a:r>
              <a:rPr lang="sr-Latn-RS" dirty="0"/>
              <a:t>Napisati program koji će prikazati samo brojeve koji su deljivi sa 5 u opsegu od 3 do 60 (uključujući 60).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7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9</a:t>
            </a:r>
            <a:endParaRPr lang="sr-Latn-RS" dirty="0"/>
          </a:p>
          <a:p>
            <a:pPr lvl="1"/>
            <a:r>
              <a:rPr lang="sr-Latn-RS" dirty="0"/>
              <a:t>Napisati program koji će izračunati sumu brojeva od 1 do 100.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28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en-US" dirty="0" smtClean="0"/>
              <a:t>10</a:t>
            </a:r>
            <a:endParaRPr lang="sr-Latn-RS" dirty="0"/>
          </a:p>
          <a:p>
            <a:pPr lvl="1"/>
            <a:r>
              <a:rPr lang="sr-Latn-RS" dirty="0"/>
              <a:t>Napisati program koji će izračunati proizvod parnih brojeva koji su deljivi sa 3 a nalaze se u opsegu od 4 do 50.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4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713" y="8461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gradiva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417519"/>
              </p:ext>
            </p:extLst>
          </p:nvPr>
        </p:nvGraphicFramePr>
        <p:xfrm>
          <a:off x="838200" y="1825625"/>
          <a:ext cx="5181600" cy="2987040"/>
        </p:xfrm>
        <a:graphic>
          <a:graphicData uri="http://schemas.openxmlformats.org/drawingml/2006/table">
            <a:tbl>
              <a:tblPr/>
              <a:tblGrid>
                <a:gridCol w="947493"/>
                <a:gridCol w="4234107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38200" y="1983799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1. instalacija Python-a, </a:t>
            </a:r>
          </a:p>
          <a:p>
            <a:r>
              <a:rPr lang="sr-Latn-RS" dirty="0"/>
              <a:t>2. interfejs IDLE, </a:t>
            </a:r>
          </a:p>
          <a:p>
            <a:r>
              <a:rPr lang="sr-Latn-RS" dirty="0"/>
              <a:t>3. tipovi promenljivih, </a:t>
            </a:r>
          </a:p>
          <a:p>
            <a:r>
              <a:rPr lang="sr-Latn-RS" dirty="0"/>
              <a:t>4. aritmetičke operacije, </a:t>
            </a:r>
          </a:p>
          <a:p>
            <a:r>
              <a:rPr lang="sr-Latn-RS" dirty="0"/>
              <a:t>5. rad sa stringovima</a:t>
            </a:r>
          </a:p>
          <a:p>
            <a:r>
              <a:rPr lang="sr-Latn-RS" dirty="0"/>
              <a:t>6. celi i realni brojevi i deljenje,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10/25/2020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5736716" y="207775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7. grananje, </a:t>
            </a:r>
          </a:p>
          <a:p>
            <a:r>
              <a:rPr lang="sr-Latn-RS" dirty="0" smtClean="0"/>
              <a:t>8. petlj</a:t>
            </a:r>
            <a:r>
              <a:rPr lang="en-US" dirty="0" smtClean="0"/>
              <a:t>a</a:t>
            </a:r>
            <a:r>
              <a:rPr lang="sr-Latn-RS" dirty="0" smtClean="0"/>
              <a:t> FOR </a:t>
            </a:r>
          </a:p>
          <a:p>
            <a:r>
              <a:rPr lang="sr-Latn-RS" dirty="0" smtClean="0"/>
              <a:t>9. petlja WHILE, </a:t>
            </a:r>
          </a:p>
          <a:p>
            <a:r>
              <a:rPr lang="sr-Latn-RS" dirty="0" smtClean="0"/>
              <a:t>10.liste, </a:t>
            </a:r>
          </a:p>
          <a:p>
            <a:r>
              <a:rPr lang="sr-Latn-RS" dirty="0" smtClean="0"/>
              <a:t>11.rečnici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216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/>
              <a:t>Iskaz </a:t>
            </a:r>
            <a:r>
              <a:rPr lang="sr-Latn-RS" dirty="0" smtClean="0"/>
              <a:t>if – u prevodu ako</a:t>
            </a:r>
            <a:endParaRPr lang="sr-Latn-RS" dirty="0"/>
          </a:p>
          <a:p>
            <a:pPr marL="457200" lvl="1" indent="0">
              <a:buNone/>
            </a:pPr>
            <a:r>
              <a:rPr lang="sr-Latn-RS" dirty="0"/>
              <a:t>if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914400" lvl="2" indent="0">
              <a:buNone/>
            </a:pPr>
            <a:r>
              <a:rPr lang="en-US" dirty="0" err="1"/>
              <a:t>naredba</a:t>
            </a:r>
            <a:endParaRPr lang="sr-Latn-RS" dirty="0"/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uslov</a:t>
            </a:r>
            <a:r>
              <a:rPr lang="en-US" dirty="0"/>
              <a:t> ta</a:t>
            </a:r>
            <a:r>
              <a:rPr lang="sr-Latn-RS" dirty="0"/>
              <a:t>čan onda će se izvršiti naredba)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/>
              <a:t>Iskaz if/else</a:t>
            </a:r>
          </a:p>
          <a:p>
            <a:pPr marL="457200" lvl="1" indent="0">
              <a:buNone/>
            </a:pPr>
            <a:r>
              <a:rPr lang="sr-Latn-RS" dirty="0"/>
              <a:t>if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914400" lvl="2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r>
              <a:rPr lang="sr-Latn-RS" dirty="0"/>
              <a:t> 1</a:t>
            </a:r>
          </a:p>
          <a:p>
            <a:pPr marL="457200" lvl="1" indent="0">
              <a:buNone/>
            </a:pPr>
            <a:r>
              <a:rPr lang="sr-Latn-RS" dirty="0"/>
              <a:t>else</a:t>
            </a:r>
            <a:r>
              <a:rPr lang="en-US" dirty="0"/>
              <a:t>:</a:t>
            </a:r>
          </a:p>
          <a:p>
            <a:pPr marL="914400" lvl="2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r>
              <a:rPr lang="sr-Latn-RS" dirty="0"/>
              <a:t> 2</a:t>
            </a:r>
          </a:p>
          <a:p>
            <a:pPr marL="914400" lvl="2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uslov</a:t>
            </a:r>
            <a:r>
              <a:rPr lang="en-US" dirty="0"/>
              <a:t> ta</a:t>
            </a:r>
            <a:r>
              <a:rPr lang="sr-Latn-RS" dirty="0"/>
              <a:t>čan, onda će se izvršiti naredbu 1, ukoliko nije izvršiće naredbu 2)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Iskaz if/elif/else</a:t>
            </a:r>
          </a:p>
          <a:p>
            <a:pPr marL="457200" lvl="1" indent="0">
              <a:buNone/>
            </a:pPr>
            <a:r>
              <a:rPr lang="sr-Latn-RS" dirty="0"/>
              <a:t>if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sr-Latn-RS" dirty="0"/>
              <a:t> 1</a:t>
            </a:r>
            <a:r>
              <a:rPr lang="en-US" dirty="0"/>
              <a:t>]:</a:t>
            </a:r>
          </a:p>
          <a:p>
            <a:pPr marL="914400" lvl="2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r>
              <a:rPr lang="sr-Latn-RS" dirty="0"/>
              <a:t> 1</a:t>
            </a:r>
          </a:p>
          <a:p>
            <a:pPr marL="457200" lvl="1" indent="0">
              <a:buNone/>
            </a:pPr>
            <a:r>
              <a:rPr lang="sr-Latn-RS" dirty="0"/>
              <a:t>elif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sr-Latn-RS" dirty="0"/>
              <a:t> 2</a:t>
            </a:r>
            <a:r>
              <a:rPr lang="en-US" dirty="0"/>
              <a:t>]:</a:t>
            </a:r>
          </a:p>
          <a:p>
            <a:pPr marL="914400" lvl="2" indent="0">
              <a:buNone/>
            </a:pPr>
            <a:r>
              <a:rPr lang="sr-Latn-RS" dirty="0"/>
              <a:t>naredba 2</a:t>
            </a:r>
          </a:p>
          <a:p>
            <a:pPr marL="457200" lvl="1" indent="0">
              <a:buNone/>
            </a:pPr>
            <a:r>
              <a:rPr lang="sr-Latn-RS" dirty="0"/>
              <a:t>else</a:t>
            </a:r>
            <a:r>
              <a:rPr lang="en-US" dirty="0"/>
              <a:t>:</a:t>
            </a:r>
          </a:p>
          <a:p>
            <a:pPr marL="914400" lvl="2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r>
              <a:rPr lang="sr-Latn-RS" dirty="0"/>
              <a:t> 3</a:t>
            </a:r>
          </a:p>
          <a:p>
            <a:pPr marL="914400" lvl="2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uslov</a:t>
            </a:r>
            <a:r>
              <a:rPr lang="en-US" dirty="0"/>
              <a:t> ta</a:t>
            </a:r>
            <a:r>
              <a:rPr lang="sr-Latn-RS" dirty="0"/>
              <a:t>čan, onda će se izvršiti naredbu 1, ukoliko nije proverava se uslov 2; ukoliko je on tačan, program će izvršiti naredbu 2, ako nijedan uslov nije talan, program će izvršiti naredbu 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894250" cy="4351338"/>
          </a:xfrm>
        </p:spPr>
        <p:txBody>
          <a:bodyPr>
            <a:normAutofit/>
          </a:bodyPr>
          <a:lstStyle/>
          <a:p>
            <a:r>
              <a:rPr lang="sr-Latn-RS" dirty="0"/>
              <a:t>Logičke vrednosti</a:t>
            </a:r>
          </a:p>
          <a:p>
            <a:pPr lvl="1"/>
            <a:r>
              <a:rPr lang="sr-Latn-RS" dirty="0"/>
              <a:t>True</a:t>
            </a:r>
          </a:p>
          <a:p>
            <a:pPr lvl="1"/>
            <a:r>
              <a:rPr lang="sr-Latn-RS" dirty="0"/>
              <a:t>False</a:t>
            </a:r>
          </a:p>
          <a:p>
            <a:r>
              <a:rPr lang="sr-Latn-RS" dirty="0"/>
              <a:t>Operatori poređenja</a:t>
            </a:r>
          </a:p>
          <a:p>
            <a:pPr lvl="1"/>
            <a:r>
              <a:rPr lang="sr-Latn-RS" dirty="0" smtClean="0"/>
              <a:t>==</a:t>
            </a:r>
            <a:endParaRPr lang="sr-Latn-RS" dirty="0"/>
          </a:p>
          <a:p>
            <a:pPr lvl="1"/>
            <a:r>
              <a:rPr lang="sr-Latn-RS" dirty="0"/>
              <a:t>!=</a:t>
            </a:r>
          </a:p>
          <a:p>
            <a:pPr lvl="1"/>
            <a:r>
              <a:rPr lang="en-US" dirty="0"/>
              <a:t>&lt;=</a:t>
            </a:r>
          </a:p>
          <a:p>
            <a:pPr lvl="1"/>
            <a:r>
              <a:rPr lang="en-US" dirty="0"/>
              <a:t>&gt;=</a:t>
            </a:r>
          </a:p>
          <a:p>
            <a:pPr lvl="1"/>
            <a:r>
              <a:rPr lang="en-US" dirty="0"/>
              <a:t>&lt;</a:t>
            </a:r>
          </a:p>
          <a:p>
            <a:pPr lvl="1"/>
            <a:r>
              <a:rPr lang="en-US" dirty="0"/>
              <a:t>&gt;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/>
              <a:t>Logi</a:t>
            </a:r>
            <a:r>
              <a:rPr lang="sr-Latn-RS" dirty="0"/>
              <a:t>čki operatori</a:t>
            </a:r>
          </a:p>
          <a:p>
            <a:pPr lvl="1"/>
            <a:r>
              <a:rPr lang="sr-Latn-RS" dirty="0"/>
              <a:t>not</a:t>
            </a:r>
          </a:p>
          <a:p>
            <a:pPr lvl="1"/>
            <a:r>
              <a:rPr lang="sr-Latn-RS" dirty="0"/>
              <a:t>and </a:t>
            </a:r>
          </a:p>
          <a:p>
            <a:pPr lvl="1"/>
            <a:r>
              <a:rPr lang="sr-Latn-RS" dirty="0"/>
              <a:t>or</a:t>
            </a:r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577</Words>
  <Application>Microsoft Office PowerPoint</Application>
  <PresentationFormat>Widescreen</PresentationFormat>
  <Paragraphs>108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Varela</vt:lpstr>
      <vt:lpstr>Varela Round</vt:lpstr>
      <vt:lpstr>Office Theme</vt:lpstr>
      <vt:lpstr>        Besplatan kurs Python-a za učenike Novog Pazara, Raške, Sjenice i Tutina  </vt:lpstr>
      <vt:lpstr>Sva pitanja na mail: sejonp2708@gmail.com</vt:lpstr>
      <vt:lpstr>8. ČAS</vt:lpstr>
      <vt:lpstr>Plan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140</cp:revision>
  <dcterms:created xsi:type="dcterms:W3CDTF">2020-10-01T11:25:08Z</dcterms:created>
  <dcterms:modified xsi:type="dcterms:W3CDTF">2020-10-25T12:48:06Z</dcterms:modified>
</cp:coreProperties>
</file>