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2" r:id="rId3"/>
    <p:sldId id="257" r:id="rId4"/>
    <p:sldId id="282" r:id="rId5"/>
    <p:sldId id="308" r:id="rId6"/>
    <p:sldId id="310" r:id="rId7"/>
    <p:sldId id="299" r:id="rId8"/>
    <p:sldId id="309" r:id="rId9"/>
    <p:sldId id="305" r:id="rId10"/>
    <p:sldId id="306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B2054-33CB-4010-892A-20E1E65F648F}" type="datetimeFigureOut">
              <a:rPr lang="sr-Latn-RS" smtClean="0"/>
              <a:t>25.10.2020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593C6-50C4-48D5-AE4B-03FE1E292A7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540656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93C6-50C4-48D5-AE4B-03FE1E292A71}" type="slidenum">
              <a:rPr lang="sr-Latn-RS" smtClean="0"/>
              <a:t>1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24546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93C6-50C4-48D5-AE4B-03FE1E292A71}" type="slidenum">
              <a:rPr lang="sr-Latn-RS" smtClean="0"/>
              <a:t>2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48503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93C6-50C4-48D5-AE4B-03FE1E292A71}" type="slidenum">
              <a:rPr lang="sr-Latn-RS" smtClean="0"/>
              <a:t>3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55644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2AF62-2538-4B7E-BF87-4940F64F9409}" type="datetime1">
              <a:rPr lang="en-US" smtClean="0"/>
              <a:t>10/25/2020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3046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C462-96BB-4723-93AF-AB3096E23C0C}" type="datetime1">
              <a:rPr lang="en-US" smtClean="0"/>
              <a:t>10/25/2020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84015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E7088-F815-4563-8155-1E896761D311}" type="datetime1">
              <a:rPr lang="en-US" smtClean="0"/>
              <a:t>10/25/2020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96150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/>
              <a:t>10/25/2020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95159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D8BF-F368-4A0D-AD3F-6C50AFA7193F}" type="datetime1">
              <a:rPr lang="en-US" smtClean="0"/>
              <a:t>10/25/2020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96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CCC0-4190-477F-B3E0-98AB9F25FBE6}" type="datetime1">
              <a:rPr lang="en-US" smtClean="0"/>
              <a:t>10/25/2020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035661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67AD-D2A6-4F3D-848C-9BD8EEDAA199}" type="datetime1">
              <a:rPr lang="en-US" smtClean="0"/>
              <a:t>10/25/2020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68758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FF31-B9F0-48CD-B33F-393824C12503}" type="datetime1">
              <a:rPr lang="en-US" smtClean="0"/>
              <a:t>10/25/2020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36375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894C-DBAF-4B11-B5EB-14366B4581A1}" type="datetime1">
              <a:rPr lang="en-US" smtClean="0"/>
              <a:t>10/25/2020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92033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A359-18AA-4A38-865D-F03EEEB77BE8}" type="datetime1">
              <a:rPr lang="en-US" smtClean="0"/>
              <a:t>10/25/2020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65485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B34E-B395-49BF-A533-74B5A7DF9BBC}" type="datetime1">
              <a:rPr lang="en-US" smtClean="0"/>
              <a:t>10/25/2020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0247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2ABD8-3D66-4B73-901C-35E5A671CD90}" type="datetime1">
              <a:rPr lang="en-US" smtClean="0"/>
              <a:t>10/25/2020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F8C26-29A3-4591-9064-23FE9B9A32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938630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6420" y="5345112"/>
            <a:ext cx="9144000" cy="2387600"/>
          </a:xfrm>
        </p:spPr>
        <p:txBody>
          <a:bodyPr>
            <a:noAutofit/>
          </a:bodyPr>
          <a:lstStyle/>
          <a:p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Besplatan </a:t>
            </a:r>
            <a:r>
              <a:rPr lang="sr-Latn-R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kurs </a:t>
            </a:r>
            <a:r>
              <a:rPr lang="sr-Latn-R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Python-a </a:t>
            </a:r>
            <a:r>
              <a:rPr lang="sr-Latn-R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</a:t>
            </a:r>
            <a:r>
              <a:rPr lang="sr-Latn-R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učenike Novog Pazara, Raške, Sjenice i Tutina</a:t>
            </a: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r-Latn-R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0493A-52AC-40FC-9246-7810EC66F87C}" type="datetime1">
              <a:rPr lang="en-US" smtClean="0"/>
              <a:t>10/25/2020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1</a:t>
            </a:fld>
            <a:endParaRPr lang="sr-Latn-R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14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Zadatak br. </a:t>
            </a:r>
            <a:r>
              <a:rPr lang="sr-Latn-RS" dirty="0" smtClean="0"/>
              <a:t>4</a:t>
            </a:r>
            <a:endParaRPr lang="sr-Latn-RS" dirty="0"/>
          </a:p>
          <a:p>
            <a:pPr lvl="1"/>
            <a:r>
              <a:rPr lang="sr-Latn-RS" dirty="0"/>
              <a:t>Napisati program koji će izračunati proizvod parnih brojeva koji su deljivi sa </a:t>
            </a:r>
            <a:r>
              <a:rPr lang="sr-Latn-RS" dirty="0" smtClean="0"/>
              <a:t>4 a </a:t>
            </a:r>
            <a:r>
              <a:rPr lang="sr-Latn-RS" dirty="0"/>
              <a:t>nalaze se u opsegu od </a:t>
            </a:r>
            <a:r>
              <a:rPr lang="sr-Latn-RS" dirty="0" smtClean="0"/>
              <a:t>1 do 10.</a:t>
            </a:r>
          </a:p>
          <a:p>
            <a:pPr marL="457200" lvl="1" indent="0">
              <a:buNone/>
            </a:pPr>
            <a:endParaRPr lang="sr-Latn-RS" dirty="0"/>
          </a:p>
          <a:p>
            <a:pPr marL="457200" lvl="1" indent="0">
              <a:buNone/>
            </a:pPr>
            <a:r>
              <a:rPr lang="sr-Latn-RS" dirty="0"/>
              <a:t>p=1</a:t>
            </a:r>
          </a:p>
          <a:p>
            <a:pPr marL="457200" lvl="1" indent="0">
              <a:buNone/>
            </a:pPr>
            <a:r>
              <a:rPr lang="sr-Latn-RS" dirty="0"/>
              <a:t>for i in range(2,11,2):</a:t>
            </a:r>
          </a:p>
          <a:p>
            <a:pPr marL="457200" lvl="1" indent="0">
              <a:buNone/>
            </a:pPr>
            <a:r>
              <a:rPr lang="sr-Latn-RS" dirty="0"/>
              <a:t>    if i%4==0:</a:t>
            </a:r>
          </a:p>
          <a:p>
            <a:pPr marL="457200" lvl="1" indent="0">
              <a:buNone/>
            </a:pPr>
            <a:r>
              <a:rPr lang="sr-Latn-RS" dirty="0"/>
              <a:t>        print(i)</a:t>
            </a:r>
          </a:p>
          <a:p>
            <a:pPr marL="457200" lvl="1" indent="0">
              <a:buNone/>
            </a:pPr>
            <a:r>
              <a:rPr lang="sr-Latn-RS" dirty="0"/>
              <a:t>        p=p*i</a:t>
            </a:r>
          </a:p>
          <a:p>
            <a:pPr marL="457200" lvl="1" indent="0">
              <a:buNone/>
            </a:pPr>
            <a:r>
              <a:rPr lang="sr-Latn-RS" dirty="0"/>
              <a:t>print("Proizvod:",p)</a:t>
            </a:r>
          </a:p>
          <a:p>
            <a:pPr marL="457200" lvl="1" indent="0">
              <a:buNone/>
            </a:pPr>
            <a:endParaRPr lang="sr-Latn-RS" dirty="0"/>
          </a:p>
          <a:p>
            <a:pPr lvl="1"/>
            <a:endParaRPr lang="sr-Latn-RS" dirty="0"/>
          </a:p>
          <a:p>
            <a:pPr lvl="1"/>
            <a:endParaRPr lang="sr-Latn-R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440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</a:t>
            </a:r>
            <a:r>
              <a:rPr lang="sr-Latn-RS" dirty="0"/>
              <a:t>hile </a:t>
            </a:r>
            <a:r>
              <a:rPr lang="en-US" dirty="0"/>
              <a:t>[</a:t>
            </a:r>
            <a:r>
              <a:rPr lang="en-US" dirty="0" err="1"/>
              <a:t>uslov</a:t>
            </a:r>
            <a:r>
              <a:rPr lang="en-US" dirty="0"/>
              <a:t>]:</a:t>
            </a:r>
          </a:p>
          <a:p>
            <a:pPr marL="457200" lvl="1" indent="0">
              <a:buNone/>
            </a:pPr>
            <a:r>
              <a:rPr lang="sr-Latn-RS" dirty="0"/>
              <a:t>n</a:t>
            </a:r>
            <a:r>
              <a:rPr lang="en-US" dirty="0" err="1"/>
              <a:t>aredba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sr-Latn-RS" dirty="0"/>
              <a:t>(s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ispunjen</a:t>
            </a:r>
            <a:r>
              <a:rPr lang="en-US" dirty="0"/>
              <a:t> </a:t>
            </a:r>
            <a:r>
              <a:rPr lang="en-US" dirty="0" err="1"/>
              <a:t>uslov</a:t>
            </a:r>
            <a:r>
              <a:rPr lang="en-US" dirty="0"/>
              <a:t>, </a:t>
            </a:r>
            <a:r>
              <a:rPr lang="en-US" dirty="0" err="1"/>
              <a:t>petlja</a:t>
            </a:r>
            <a:r>
              <a:rPr lang="en-US" dirty="0"/>
              <a:t> </a:t>
            </a:r>
            <a:r>
              <a:rPr lang="sr-Latn-RS" dirty="0"/>
              <a:t>će ponavljati naredbu</a:t>
            </a:r>
            <a:r>
              <a:rPr lang="sr-Latn-RS" dirty="0" smtClean="0"/>
              <a:t>)</a:t>
            </a:r>
          </a:p>
          <a:p>
            <a:pPr marL="457200" lvl="1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en-US" dirty="0"/>
              <a:t>w</a:t>
            </a:r>
            <a:r>
              <a:rPr lang="sr-Latn-RS" dirty="0"/>
              <a:t>hile </a:t>
            </a:r>
            <a:r>
              <a:rPr lang="en-US" dirty="0"/>
              <a:t>[</a:t>
            </a:r>
            <a:r>
              <a:rPr lang="en-US" dirty="0" err="1"/>
              <a:t>uslov</a:t>
            </a:r>
            <a:r>
              <a:rPr lang="en-US" dirty="0"/>
              <a:t>]:</a:t>
            </a:r>
          </a:p>
          <a:p>
            <a:pPr marL="457200" lvl="1" indent="0">
              <a:buNone/>
            </a:pPr>
            <a:r>
              <a:rPr lang="sr-Latn-RS" dirty="0"/>
              <a:t>n</a:t>
            </a:r>
            <a:r>
              <a:rPr lang="en-US" dirty="0" err="1" smtClean="0"/>
              <a:t>aredba</a:t>
            </a:r>
            <a:r>
              <a:rPr lang="sr-Latn-RS" dirty="0" smtClean="0"/>
              <a:t> 1</a:t>
            </a:r>
          </a:p>
          <a:p>
            <a:pPr marL="457200" lvl="1" indent="0">
              <a:buNone/>
            </a:pPr>
            <a:r>
              <a:rPr lang="sr-Latn-RS" dirty="0"/>
              <a:t>n</a:t>
            </a:r>
            <a:r>
              <a:rPr lang="sr-Latn-RS" dirty="0" smtClean="0"/>
              <a:t>aredba 2</a:t>
            </a:r>
          </a:p>
          <a:p>
            <a:pPr marL="457200" lvl="1" indent="0">
              <a:buNone/>
            </a:pPr>
            <a:r>
              <a:rPr lang="sr-Latn-RS" dirty="0" smtClean="0"/>
              <a:t>.</a:t>
            </a:r>
          </a:p>
          <a:p>
            <a:pPr marL="457200" lvl="1" indent="0">
              <a:buNone/>
            </a:pPr>
            <a:r>
              <a:rPr lang="sr-Latn-RS" dirty="0" smtClean="0"/>
              <a:t>.</a:t>
            </a:r>
          </a:p>
          <a:p>
            <a:pPr marL="457200" lvl="1" indent="0">
              <a:buNone/>
            </a:pPr>
            <a:r>
              <a:rPr lang="sr-Latn-RS" dirty="0"/>
              <a:t>n</a:t>
            </a:r>
            <a:r>
              <a:rPr lang="sr-Latn-RS" dirty="0" smtClean="0"/>
              <a:t>aredba n</a:t>
            </a:r>
            <a:endParaRPr lang="en-US" dirty="0"/>
          </a:p>
          <a:p>
            <a:pPr marL="457200" lvl="1" indent="0">
              <a:buNone/>
            </a:pPr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77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Zadatak br. </a:t>
            </a:r>
            <a:r>
              <a:rPr lang="sr-Latn-RS" dirty="0" smtClean="0"/>
              <a:t>5</a:t>
            </a:r>
            <a:endParaRPr lang="sr-Latn-RS" dirty="0"/>
          </a:p>
          <a:p>
            <a:pPr lvl="1"/>
            <a:r>
              <a:rPr lang="en-US" dirty="0" err="1"/>
              <a:t>Napisati</a:t>
            </a:r>
            <a:r>
              <a:rPr lang="en-US" dirty="0"/>
              <a:t> program </a:t>
            </a:r>
            <a:r>
              <a:rPr lang="sr-Latn-RS" dirty="0"/>
              <a:t>koji će pet puta prikazati tekst „Naučiću da </a:t>
            </a:r>
            <a:r>
              <a:rPr lang="sr-Latn-RS" dirty="0" smtClean="0"/>
              <a:t>programiram </a:t>
            </a:r>
            <a:r>
              <a:rPr lang="sr-Latn-RS" dirty="0"/>
              <a:t>u Pajtonu</a:t>
            </a:r>
            <a:r>
              <a:rPr lang="sr-Latn-RS" dirty="0" smtClean="0"/>
              <a:t>“</a:t>
            </a:r>
          </a:p>
          <a:p>
            <a:pPr lvl="1"/>
            <a:endParaRPr lang="sr-Latn-RS" dirty="0"/>
          </a:p>
          <a:p>
            <a:pPr marL="457200" lvl="1" indent="0">
              <a:buNone/>
            </a:pPr>
            <a:r>
              <a:rPr lang="nn-NO" dirty="0"/>
              <a:t>i=1</a:t>
            </a:r>
          </a:p>
          <a:p>
            <a:pPr marL="457200" lvl="1" indent="0">
              <a:buNone/>
            </a:pPr>
            <a:r>
              <a:rPr lang="nn-NO" dirty="0"/>
              <a:t>while (i&lt;=5):</a:t>
            </a:r>
          </a:p>
          <a:p>
            <a:pPr marL="457200" lvl="1" indent="0">
              <a:buNone/>
            </a:pPr>
            <a:r>
              <a:rPr lang="nn-NO" dirty="0"/>
              <a:t>    print("UCIM PYTHON")</a:t>
            </a:r>
          </a:p>
          <a:p>
            <a:pPr marL="457200" lvl="1" indent="0">
              <a:buNone/>
            </a:pPr>
            <a:r>
              <a:rPr lang="nn-NO" dirty="0"/>
              <a:t>    i=i+1</a:t>
            </a:r>
          </a:p>
          <a:p>
            <a:pPr marL="457200" lvl="1" indent="0">
              <a:buNone/>
            </a:pPr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256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583D2CEF-A84B-467F-8747-238B2F7D1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761676"/>
            <a:ext cx="10314904" cy="4136847"/>
          </a:xfrm>
        </p:spPr>
        <p:txBody>
          <a:bodyPr>
            <a:normAutofit/>
          </a:bodyPr>
          <a:lstStyle/>
          <a:p>
            <a:r>
              <a:rPr lang="sr-Latn-RS" dirty="0"/>
              <a:t>Zadatak br. </a:t>
            </a:r>
            <a:r>
              <a:rPr lang="sr-Latn-RS" dirty="0" smtClean="0"/>
              <a:t>6</a:t>
            </a:r>
            <a:endParaRPr lang="sr-Latn-RS" dirty="0"/>
          </a:p>
          <a:p>
            <a:pPr lvl="1"/>
            <a:r>
              <a:rPr lang="en-US" dirty="0" err="1"/>
              <a:t>Napisati</a:t>
            </a:r>
            <a:r>
              <a:rPr lang="en-US" dirty="0"/>
              <a:t> program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sr-Latn-RS" dirty="0"/>
              <a:t>će prikazati brojeve od 4 do 20</a:t>
            </a:r>
            <a:r>
              <a:rPr lang="sr-Latn-RS" dirty="0" smtClean="0"/>
              <a:t>.</a:t>
            </a:r>
          </a:p>
          <a:p>
            <a:pPr marL="457200" lvl="1" indent="0">
              <a:buNone/>
            </a:pPr>
            <a:endParaRPr lang="sr-Latn-RS" dirty="0"/>
          </a:p>
          <a:p>
            <a:pPr marL="457200" lvl="1" indent="0">
              <a:buNone/>
            </a:pPr>
            <a:r>
              <a:rPr lang="nn-NO" dirty="0"/>
              <a:t>i=4</a:t>
            </a:r>
          </a:p>
          <a:p>
            <a:pPr marL="457200" lvl="1" indent="0">
              <a:buNone/>
            </a:pPr>
            <a:r>
              <a:rPr lang="nn-NO" dirty="0"/>
              <a:t>while(i&lt;=20):</a:t>
            </a:r>
          </a:p>
          <a:p>
            <a:pPr marL="457200" lvl="1" indent="0">
              <a:buNone/>
            </a:pPr>
            <a:r>
              <a:rPr lang="nn-NO" dirty="0"/>
              <a:t>    print(i)</a:t>
            </a:r>
          </a:p>
          <a:p>
            <a:pPr marL="457200" lvl="1" indent="0">
              <a:buNone/>
            </a:pPr>
            <a:r>
              <a:rPr lang="nn-NO" dirty="0"/>
              <a:t>    i+=1</a:t>
            </a:r>
          </a:p>
          <a:p>
            <a:pPr marL="457200" lvl="1" indent="0">
              <a:buNone/>
            </a:pPr>
            <a:endParaRPr lang="sr-Latn-RS" dirty="0"/>
          </a:p>
          <a:p>
            <a:pPr lvl="1"/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019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583D2CEF-A84B-467F-8747-238B2F7D1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761677"/>
            <a:ext cx="10515600" cy="4141973"/>
          </a:xfrm>
        </p:spPr>
        <p:txBody>
          <a:bodyPr>
            <a:normAutofit/>
          </a:bodyPr>
          <a:lstStyle/>
          <a:p>
            <a:r>
              <a:rPr lang="sr-Latn-RS" dirty="0"/>
              <a:t>Zadatak br. </a:t>
            </a:r>
            <a:r>
              <a:rPr lang="sr-Latn-RS" dirty="0" smtClean="0"/>
              <a:t>7</a:t>
            </a:r>
            <a:endParaRPr lang="sr-Latn-RS" dirty="0"/>
          </a:p>
          <a:p>
            <a:pPr lvl="1"/>
            <a:r>
              <a:rPr lang="en-US" dirty="0" err="1"/>
              <a:t>Napisati</a:t>
            </a:r>
            <a:r>
              <a:rPr lang="en-US" dirty="0"/>
              <a:t> program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sr-Latn-RS" dirty="0"/>
              <a:t>će prikazati svaki drugi broj od 3 do 50</a:t>
            </a:r>
            <a:r>
              <a:rPr lang="sr-Latn-RS" dirty="0" smtClean="0"/>
              <a:t>.</a:t>
            </a:r>
          </a:p>
          <a:p>
            <a:pPr marL="457200" lvl="1" indent="0">
              <a:buNone/>
            </a:pPr>
            <a:endParaRPr lang="sr-Latn-RS" dirty="0"/>
          </a:p>
          <a:p>
            <a:pPr marL="457200" lvl="1" indent="0">
              <a:buNone/>
            </a:pPr>
            <a:r>
              <a:rPr lang="nn-NO" dirty="0"/>
              <a:t>i=3</a:t>
            </a:r>
          </a:p>
          <a:p>
            <a:pPr marL="457200" lvl="1" indent="0">
              <a:buNone/>
            </a:pPr>
            <a:r>
              <a:rPr lang="nn-NO" dirty="0"/>
              <a:t>while(i&lt;=50):</a:t>
            </a:r>
          </a:p>
          <a:p>
            <a:pPr marL="457200" lvl="1" indent="0">
              <a:buNone/>
            </a:pPr>
            <a:r>
              <a:rPr lang="nn-NO" dirty="0"/>
              <a:t>    print(i)</a:t>
            </a:r>
          </a:p>
          <a:p>
            <a:pPr marL="457200" lvl="1" indent="0">
              <a:buNone/>
            </a:pPr>
            <a:r>
              <a:rPr lang="nn-NO" dirty="0"/>
              <a:t>    i+=2</a:t>
            </a:r>
          </a:p>
          <a:p>
            <a:pPr marL="457200" lvl="1" indent="0">
              <a:buNone/>
            </a:pPr>
            <a:endParaRPr lang="sr-Latn-RS" dirty="0"/>
          </a:p>
          <a:p>
            <a:pPr lvl="1"/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593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Zadatak br. </a:t>
            </a:r>
            <a:r>
              <a:rPr lang="sr-Latn-RS" dirty="0" smtClean="0"/>
              <a:t>8</a:t>
            </a:r>
            <a:endParaRPr lang="sr-Latn-RS" dirty="0"/>
          </a:p>
          <a:p>
            <a:pPr lvl="1"/>
            <a:r>
              <a:rPr lang="sr-Latn-RS" dirty="0"/>
              <a:t>Napisati program koji će prikazati samo brojeve koji su deljivi sa 5 u opsegu od 3 do 60 (uključujući 60</a:t>
            </a:r>
            <a:r>
              <a:rPr lang="sr-Latn-RS" dirty="0" smtClean="0"/>
              <a:t>).</a:t>
            </a:r>
          </a:p>
          <a:p>
            <a:pPr lvl="1"/>
            <a:endParaRPr lang="sr-Latn-RS" dirty="0"/>
          </a:p>
          <a:p>
            <a:pPr marL="457200" lvl="1" indent="0">
              <a:buNone/>
            </a:pPr>
            <a:r>
              <a:rPr lang="nn-NO" dirty="0"/>
              <a:t>i=3</a:t>
            </a:r>
          </a:p>
          <a:p>
            <a:pPr marL="457200" lvl="1" indent="0">
              <a:buNone/>
            </a:pPr>
            <a:r>
              <a:rPr lang="nn-NO" dirty="0"/>
              <a:t>while (i&lt;=60):</a:t>
            </a:r>
          </a:p>
          <a:p>
            <a:pPr marL="457200" lvl="1" indent="0">
              <a:buNone/>
            </a:pPr>
            <a:r>
              <a:rPr lang="nn-NO" dirty="0"/>
              <a:t>    if i%5==0:</a:t>
            </a:r>
          </a:p>
          <a:p>
            <a:pPr marL="457200" lvl="1" indent="0">
              <a:buNone/>
            </a:pPr>
            <a:r>
              <a:rPr lang="nn-NO" dirty="0"/>
              <a:t>        print(i)</a:t>
            </a:r>
          </a:p>
          <a:p>
            <a:pPr marL="457200" lvl="1" indent="0">
              <a:buNone/>
            </a:pPr>
            <a:r>
              <a:rPr lang="nn-NO" dirty="0"/>
              <a:t>    i+=1</a:t>
            </a:r>
          </a:p>
          <a:p>
            <a:pPr marL="457200" lvl="1" indent="0">
              <a:buNone/>
            </a:pPr>
            <a:endParaRPr lang="sr-Latn-RS" dirty="0"/>
          </a:p>
          <a:p>
            <a:pPr lvl="1"/>
            <a:endParaRPr lang="sr-Latn-RS" dirty="0"/>
          </a:p>
          <a:p>
            <a:pPr lvl="1"/>
            <a:endParaRPr lang="sr-Latn-R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069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/>
              <a:t>Zadatak br. </a:t>
            </a:r>
            <a:r>
              <a:rPr lang="sr-Latn-RS" dirty="0" smtClean="0"/>
              <a:t>9</a:t>
            </a:r>
            <a:endParaRPr lang="sr-Latn-RS" dirty="0"/>
          </a:p>
          <a:p>
            <a:pPr lvl="1"/>
            <a:r>
              <a:rPr lang="sr-Latn-RS" dirty="0"/>
              <a:t>Napisati program koji će izračunati sumu brojeva od 1 do </a:t>
            </a:r>
            <a:r>
              <a:rPr lang="sr-Latn-RS" dirty="0" smtClean="0"/>
              <a:t>10.</a:t>
            </a:r>
          </a:p>
          <a:p>
            <a:pPr marL="457200" lvl="1" indent="0">
              <a:buNone/>
            </a:pPr>
            <a:endParaRPr lang="sr-Latn-RS" dirty="0"/>
          </a:p>
          <a:p>
            <a:pPr marL="457200" lvl="1" indent="0">
              <a:buNone/>
            </a:pPr>
            <a:r>
              <a:rPr lang="pl-PL" dirty="0"/>
              <a:t>s=0</a:t>
            </a:r>
          </a:p>
          <a:p>
            <a:pPr marL="457200" lvl="1" indent="0">
              <a:buNone/>
            </a:pPr>
            <a:r>
              <a:rPr lang="pl-PL" dirty="0"/>
              <a:t>i=1</a:t>
            </a:r>
          </a:p>
          <a:p>
            <a:pPr marL="457200" lvl="1" indent="0">
              <a:buNone/>
            </a:pPr>
            <a:r>
              <a:rPr lang="pl-PL" dirty="0"/>
              <a:t>while(i&lt;=10):</a:t>
            </a:r>
          </a:p>
          <a:p>
            <a:pPr marL="457200" lvl="1" indent="0">
              <a:buNone/>
            </a:pPr>
            <a:r>
              <a:rPr lang="pl-PL" dirty="0" smtClean="0"/>
              <a:t>    print(i)</a:t>
            </a:r>
          </a:p>
          <a:p>
            <a:pPr marL="457200" lvl="1" indent="0">
              <a:buNone/>
            </a:pPr>
            <a:r>
              <a:rPr lang="pl-PL" dirty="0" smtClean="0"/>
              <a:t>    s=s+i</a:t>
            </a:r>
          </a:p>
          <a:p>
            <a:pPr marL="457200" lvl="1" indent="0">
              <a:buNone/>
            </a:pPr>
            <a:r>
              <a:rPr lang="pl-PL" dirty="0" smtClean="0"/>
              <a:t>    </a:t>
            </a:r>
            <a:r>
              <a:rPr lang="pl-PL" dirty="0"/>
              <a:t>i=i+1</a:t>
            </a:r>
          </a:p>
          <a:p>
            <a:pPr marL="457200" lvl="1" indent="0">
              <a:buNone/>
            </a:pPr>
            <a:endParaRPr lang="pl-PL" dirty="0"/>
          </a:p>
          <a:p>
            <a:pPr marL="457200" lvl="1" indent="0">
              <a:buNone/>
            </a:pPr>
            <a:r>
              <a:rPr lang="pl-PL" dirty="0"/>
              <a:t>print("Suma je:",s)</a:t>
            </a:r>
          </a:p>
          <a:p>
            <a:pPr marL="457200" lvl="1" indent="0">
              <a:buNone/>
            </a:pPr>
            <a:endParaRPr lang="sr-Latn-RS" dirty="0"/>
          </a:p>
          <a:p>
            <a:pPr lvl="1"/>
            <a:endParaRPr lang="sr-Latn-RS" dirty="0"/>
          </a:p>
          <a:p>
            <a:pPr lvl="1"/>
            <a:endParaRPr lang="sr-Latn-R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6151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Zadatak br. </a:t>
            </a:r>
            <a:r>
              <a:rPr lang="sr-Latn-RS" dirty="0" smtClean="0"/>
              <a:t>10</a:t>
            </a:r>
            <a:endParaRPr lang="sr-Latn-RS" dirty="0"/>
          </a:p>
          <a:p>
            <a:pPr lvl="1"/>
            <a:r>
              <a:rPr lang="sr-Latn-RS" dirty="0"/>
              <a:t>Napisati program koji će izračunati proizvod parnih brojeva koji su deljivi sa 3 a nalaze se u opsegu od 4 do 50.</a:t>
            </a:r>
          </a:p>
          <a:p>
            <a:pPr lvl="1"/>
            <a:endParaRPr lang="sr-Latn-RS" dirty="0"/>
          </a:p>
          <a:p>
            <a:pPr lvl="1"/>
            <a:endParaRPr lang="sr-Latn-R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485886"/>
              </p:ext>
            </p:extLst>
          </p:nvPr>
        </p:nvGraphicFramePr>
        <p:xfrm>
          <a:off x="1787302" y="3348506"/>
          <a:ext cx="81280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201864">
                <a:tc>
                  <a:txBody>
                    <a:bodyPr/>
                    <a:lstStyle/>
                    <a:p>
                      <a:r>
                        <a:rPr lang="sr-Latn-RS" dirty="0" smtClean="0"/>
                        <a:t>KOD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IZVRŠENJE</a:t>
                      </a:r>
                      <a:endParaRPr lang="sr-Latn-R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k=4</a:t>
                      </a:r>
                    </a:p>
                    <a:p>
                      <a:r>
                        <a:rPr lang="sr-Latn-RS" dirty="0" smtClean="0"/>
                        <a:t>p=1</a:t>
                      </a:r>
                    </a:p>
                    <a:p>
                      <a:r>
                        <a:rPr lang="sr-Latn-RS" dirty="0" smtClean="0"/>
                        <a:t>while(k&lt;=20):</a:t>
                      </a:r>
                    </a:p>
                    <a:p>
                      <a:r>
                        <a:rPr lang="sr-Latn-RS" dirty="0" smtClean="0"/>
                        <a:t>    if (k%3==0):</a:t>
                      </a:r>
                    </a:p>
                    <a:p>
                      <a:r>
                        <a:rPr lang="sr-Latn-RS" dirty="0" smtClean="0"/>
                        <a:t>        print(k)</a:t>
                      </a:r>
                    </a:p>
                    <a:p>
                      <a:r>
                        <a:rPr lang="sr-Latn-RS" dirty="0" smtClean="0"/>
                        <a:t>        p=p*k</a:t>
                      </a:r>
                    </a:p>
                    <a:p>
                      <a:r>
                        <a:rPr lang="sr-Latn-RS" dirty="0" smtClean="0"/>
                        <a:t>    k+=2</a:t>
                      </a:r>
                    </a:p>
                    <a:p>
                      <a:r>
                        <a:rPr lang="sr-Latn-RS" dirty="0" smtClean="0"/>
                        <a:t>print("Proizvod:",p)</a:t>
                      </a:r>
                    </a:p>
                    <a:p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1" indent="0">
                        <a:buNone/>
                      </a:pPr>
                      <a:r>
                        <a:rPr lang="it-IT" dirty="0" smtClean="0"/>
                        <a:t>6</a:t>
                      </a:r>
                      <a:r>
                        <a:rPr lang="sr-Latn-RS" dirty="0" smtClean="0"/>
                        <a:t>                                                 </a:t>
                      </a:r>
                      <a:endParaRPr lang="it-IT" dirty="0" smtClean="0"/>
                    </a:p>
                    <a:p>
                      <a:pPr marL="457200" lvl="1" indent="0">
                        <a:buNone/>
                      </a:pPr>
                      <a:r>
                        <a:rPr lang="it-IT" dirty="0" smtClean="0"/>
                        <a:t>12</a:t>
                      </a:r>
                    </a:p>
                    <a:p>
                      <a:pPr marL="457200" lvl="1" indent="0">
                        <a:buNone/>
                      </a:pPr>
                      <a:r>
                        <a:rPr lang="it-IT" dirty="0" smtClean="0"/>
                        <a:t>18</a:t>
                      </a:r>
                    </a:p>
                    <a:p>
                      <a:pPr marL="457200" lvl="1" indent="0">
                        <a:buNone/>
                      </a:pPr>
                      <a:r>
                        <a:rPr lang="it-IT" dirty="0" smtClean="0"/>
                        <a:t>Proizvod: 1296</a:t>
                      </a:r>
                    </a:p>
                    <a:p>
                      <a:endParaRPr lang="sr-Latn-R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41766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Zadatak br.  11</a:t>
            </a:r>
          </a:p>
          <a:p>
            <a:pPr lvl="1"/>
            <a:r>
              <a:rPr lang="sr-Latn-RS" dirty="0" smtClean="0"/>
              <a:t>Napisati </a:t>
            </a:r>
            <a:r>
              <a:rPr lang="sr-Latn-RS" dirty="0"/>
              <a:t>program koji će izračunati srednju vrednost </a:t>
            </a:r>
            <a:r>
              <a:rPr lang="sr-Latn-RS" dirty="0" smtClean="0"/>
              <a:t>3 slučajna broja </a:t>
            </a:r>
            <a:r>
              <a:rPr lang="sr-Latn-RS" dirty="0"/>
              <a:t>(uraditi na 2 načina: za cele i za realne brojeve).</a:t>
            </a:r>
          </a:p>
          <a:p>
            <a:pPr marL="457200" lvl="1" indent="0">
              <a:buNone/>
            </a:pPr>
            <a:endParaRPr lang="sr-Latn-RS" dirty="0"/>
          </a:p>
          <a:p>
            <a:pPr lvl="1"/>
            <a:endParaRPr lang="sr-Latn-R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854240"/>
              </p:ext>
            </p:extLst>
          </p:nvPr>
        </p:nvGraphicFramePr>
        <p:xfrm>
          <a:off x="2173668" y="3250883"/>
          <a:ext cx="81280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0">
                <a:tc>
                  <a:txBody>
                    <a:bodyPr/>
                    <a:lstStyle/>
                    <a:p>
                      <a:r>
                        <a:rPr lang="sr-Latn-RS" dirty="0" smtClean="0"/>
                        <a:t>KOD PROGRAMA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IZVRŠENJE</a:t>
                      </a:r>
                      <a:endParaRPr lang="sr-Latn-R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s=0</a:t>
                      </a:r>
                    </a:p>
                    <a:p>
                      <a:r>
                        <a:rPr lang="pl-PL" dirty="0" smtClean="0"/>
                        <a:t>i=1</a:t>
                      </a:r>
                    </a:p>
                    <a:p>
                      <a:r>
                        <a:rPr lang="pl-PL" dirty="0" smtClean="0"/>
                        <a:t>while(i&lt;=3):</a:t>
                      </a:r>
                    </a:p>
                    <a:p>
                      <a:r>
                        <a:rPr lang="pl-PL" dirty="0" smtClean="0"/>
                        <a:t>    broj=int(input("Unesi vrednost za broj:"))</a:t>
                      </a:r>
                    </a:p>
                    <a:p>
                      <a:r>
                        <a:rPr lang="pl-PL" dirty="0" smtClean="0"/>
                        <a:t>    s=s+broj</a:t>
                      </a:r>
                    </a:p>
                    <a:p>
                      <a:r>
                        <a:rPr lang="pl-PL" dirty="0" smtClean="0"/>
                        <a:t>    i=i+1</a:t>
                      </a:r>
                    </a:p>
                    <a:p>
                      <a:r>
                        <a:rPr lang="pl-PL" dirty="0" smtClean="0"/>
                        <a:t>print("Srednja vrednost je:",s/3)</a:t>
                      </a:r>
                    </a:p>
                    <a:p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Unesi vrednost za broj:5</a:t>
                      </a:r>
                    </a:p>
                    <a:p>
                      <a:r>
                        <a:rPr lang="pl-PL" dirty="0" smtClean="0"/>
                        <a:t>Unesi vrednost za broj:10</a:t>
                      </a:r>
                    </a:p>
                    <a:p>
                      <a:r>
                        <a:rPr lang="pl-PL" dirty="0" smtClean="0"/>
                        <a:t>Unesi vrednost za broj:15</a:t>
                      </a:r>
                    </a:p>
                    <a:p>
                      <a:r>
                        <a:rPr lang="pl-PL" dirty="0" smtClean="0"/>
                        <a:t>Srednja vrednost je: 10.0</a:t>
                      </a:r>
                    </a:p>
                    <a:p>
                      <a:endParaRPr lang="sr-Latn-R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515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758" y="857618"/>
            <a:ext cx="10515600" cy="1325563"/>
          </a:xfrm>
        </p:spPr>
        <p:txBody>
          <a:bodyPr>
            <a:normAutofit/>
          </a:bodyPr>
          <a:lstStyle/>
          <a:p>
            <a:r>
              <a:rPr lang="sr-Latn-RS" b="1" dirty="0" smtClean="0"/>
              <a:t>Sva pitanja na mail:</a:t>
            </a:r>
            <a:br>
              <a:rPr lang="sr-Latn-RS" b="1" dirty="0" smtClean="0"/>
            </a:br>
            <a:r>
              <a:rPr lang="sr-Latn-RS" b="1" dirty="0" smtClean="0"/>
              <a:t>sejonp2708</a:t>
            </a:r>
            <a:r>
              <a:rPr lang="en-US" b="1" dirty="0" smtClean="0"/>
              <a:t>@</a:t>
            </a:r>
            <a:r>
              <a:rPr lang="en-US" b="1" dirty="0" err="1" smtClean="0"/>
              <a:t>gmail.com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169" y="3319574"/>
            <a:ext cx="10515600" cy="2089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4000" dirty="0" smtClean="0"/>
              <a:t>Pratite našu stranicu:</a:t>
            </a:r>
          </a:p>
          <a:p>
            <a:r>
              <a:rPr lang="sr-Latn-RS" sz="4000" dirty="0" smtClean="0"/>
              <a:t>https</a:t>
            </a:r>
            <a:r>
              <a:rPr lang="sr-Latn-RS" sz="4000" dirty="0"/>
              <a:t>://www.procoding.rs/besplatan-kurs-python-za-ucenike/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/>
              <a:t>10/25/2020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2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96537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sz="1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</a:t>
            </a:r>
            <a:r>
              <a:rPr lang="sr-Latn-RS" sz="1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ČAS</a:t>
            </a:r>
            <a:endParaRPr lang="sr-Latn-R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B1A7-033A-4661-8A28-11D8498BB7CA}" type="datetime1">
              <a:rPr lang="en-US" smtClean="0"/>
              <a:t>10/25/2020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3</a:t>
            </a:fld>
            <a:endParaRPr lang="sr-Latn-R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962" y="307325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41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45713" y="84614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Latn-R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 gradiva</a:t>
            </a:r>
            <a:endParaRPr lang="sr-Latn-R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33417519"/>
              </p:ext>
            </p:extLst>
          </p:nvPr>
        </p:nvGraphicFramePr>
        <p:xfrm>
          <a:off x="838200" y="1825625"/>
          <a:ext cx="5181600" cy="2987040"/>
        </p:xfrm>
        <a:graphic>
          <a:graphicData uri="http://schemas.openxmlformats.org/drawingml/2006/table">
            <a:tbl>
              <a:tblPr/>
              <a:tblGrid>
                <a:gridCol w="947493"/>
                <a:gridCol w="4234107"/>
              </a:tblGrid>
              <a:tr h="0"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sr-Latn-RS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sr-Latn-RS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sr-Latn-RS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sr-Latn-RS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sr-Latn-RS">
                        <a:effectLst/>
                      </a:endParaRPr>
                    </a:p>
                  </a:txBody>
                  <a:tcPr marL="94749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r-Latn-RS" dirty="0">
                        <a:effectLst/>
                      </a:endParaRPr>
                    </a:p>
                  </a:txBody>
                  <a:tcPr marL="47375" marR="47375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838200" y="1983799"/>
            <a:ext cx="5181600" cy="4351338"/>
          </a:xfrm>
        </p:spPr>
        <p:txBody>
          <a:bodyPr>
            <a:normAutofit/>
          </a:bodyPr>
          <a:lstStyle/>
          <a:p>
            <a:r>
              <a:rPr lang="sr-Latn-RS" dirty="0"/>
              <a:t>1. instalacija Python-a, </a:t>
            </a:r>
          </a:p>
          <a:p>
            <a:r>
              <a:rPr lang="sr-Latn-RS" dirty="0"/>
              <a:t>2. interfejs IDLE, </a:t>
            </a:r>
          </a:p>
          <a:p>
            <a:r>
              <a:rPr lang="sr-Latn-RS" dirty="0"/>
              <a:t>3. tipovi promenljivih, </a:t>
            </a:r>
          </a:p>
          <a:p>
            <a:r>
              <a:rPr lang="sr-Latn-RS" dirty="0"/>
              <a:t>4. aritmetičke operacije, </a:t>
            </a:r>
          </a:p>
          <a:p>
            <a:r>
              <a:rPr lang="sr-Latn-RS" dirty="0"/>
              <a:t>5. rad sa stringovima</a:t>
            </a:r>
          </a:p>
          <a:p>
            <a:r>
              <a:rPr lang="sr-Latn-RS" dirty="0"/>
              <a:t>6. celi i realni brojevi i deljenje,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F09D-F988-4222-BFF3-E0F4E1D3F4D5}" type="datetime1">
              <a:rPr lang="en-US" smtClean="0"/>
              <a:t>10/25/2020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/>
              <a:t>Nastavnik Informatike i računarstva dipl.ing. Sead Gicić</a:t>
            </a:r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/>
              <a:t>4</a:t>
            </a:fld>
            <a:endParaRPr lang="sr-Latn-RS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46" y="114142"/>
            <a:ext cx="5190054" cy="1028702"/>
          </a:xfrm>
          <a:prstGeom prst="rect">
            <a:avLst/>
          </a:prstGeom>
        </p:spPr>
      </p:pic>
      <p:sp>
        <p:nvSpPr>
          <p:cNvPr id="11" name="Content Placeholder 9"/>
          <p:cNvSpPr txBox="1">
            <a:spLocks/>
          </p:cNvSpPr>
          <p:nvPr/>
        </p:nvSpPr>
        <p:spPr>
          <a:xfrm>
            <a:off x="5736716" y="2077754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dirty="0" smtClean="0"/>
              <a:t>7. grananje, </a:t>
            </a:r>
          </a:p>
          <a:p>
            <a:r>
              <a:rPr lang="sr-Latn-RS" dirty="0" smtClean="0"/>
              <a:t>8. petlj</a:t>
            </a:r>
            <a:r>
              <a:rPr lang="en-US" dirty="0" smtClean="0"/>
              <a:t>a</a:t>
            </a:r>
            <a:r>
              <a:rPr lang="sr-Latn-RS" dirty="0" smtClean="0"/>
              <a:t> FOR </a:t>
            </a:r>
          </a:p>
          <a:p>
            <a:r>
              <a:rPr lang="sr-Latn-RS" dirty="0" smtClean="0"/>
              <a:t>9. petlja WHILE, </a:t>
            </a:r>
          </a:p>
          <a:p>
            <a:r>
              <a:rPr lang="sr-Latn-RS" dirty="0" smtClean="0"/>
              <a:t>10.liste, </a:t>
            </a:r>
          </a:p>
          <a:p>
            <a:r>
              <a:rPr lang="sr-Latn-RS" dirty="0" smtClean="0"/>
              <a:t>11.rečnici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62166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7893"/>
            <a:ext cx="10495208" cy="40390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RS" dirty="0"/>
              <a:t>print(</a:t>
            </a:r>
            <a:r>
              <a:rPr lang="en-US" dirty="0"/>
              <a:t>“</a:t>
            </a:r>
            <a:r>
              <a:rPr lang="en-US" dirty="0" err="1"/>
              <a:t>Zdravo</a:t>
            </a:r>
            <a:r>
              <a:rPr lang="en-US" dirty="0"/>
              <a:t>”</a:t>
            </a:r>
            <a:r>
              <a:rPr lang="sr-Latn-RS" dirty="0" smtClean="0"/>
              <a:t>)</a:t>
            </a:r>
            <a:endParaRPr lang="en-US" dirty="0" smtClean="0"/>
          </a:p>
          <a:p>
            <a:pPr marL="0" indent="0">
              <a:buNone/>
            </a:pPr>
            <a:r>
              <a:rPr lang="sr-Latn-RS" dirty="0"/>
              <a:t>print(</a:t>
            </a:r>
            <a:r>
              <a:rPr lang="en-US" dirty="0"/>
              <a:t>“</a:t>
            </a:r>
            <a:r>
              <a:rPr lang="en-US" dirty="0" err="1"/>
              <a:t>Zdravo</a:t>
            </a:r>
            <a:r>
              <a:rPr lang="en-US" dirty="0"/>
              <a:t>”</a:t>
            </a:r>
            <a:r>
              <a:rPr lang="sr-Latn-RS" dirty="0" smtClean="0"/>
              <a:t>)</a:t>
            </a:r>
            <a:r>
              <a:rPr lang="sr-Latn-R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sr-Latn-RS" dirty="0" smtClean="0"/>
              <a:t>print</a:t>
            </a:r>
            <a:r>
              <a:rPr lang="sr-Latn-RS" dirty="0"/>
              <a:t>(</a:t>
            </a:r>
            <a:r>
              <a:rPr lang="en-US" dirty="0"/>
              <a:t>“</a:t>
            </a:r>
            <a:r>
              <a:rPr lang="en-US" dirty="0" err="1"/>
              <a:t>Zdravo</a:t>
            </a:r>
            <a:r>
              <a:rPr lang="en-US" dirty="0"/>
              <a:t>”</a:t>
            </a:r>
            <a:r>
              <a:rPr lang="sr-Latn-RS" dirty="0"/>
              <a:t>)</a:t>
            </a:r>
            <a:endParaRPr lang="it-IT" dirty="0" smtClean="0"/>
          </a:p>
          <a:p>
            <a:pPr marL="0" indent="0">
              <a:buNone/>
            </a:pPr>
            <a:r>
              <a:rPr lang="sr-Latn-RS" dirty="0"/>
              <a:t>print(</a:t>
            </a:r>
            <a:r>
              <a:rPr lang="en-US" dirty="0"/>
              <a:t>“</a:t>
            </a:r>
            <a:r>
              <a:rPr lang="en-US" dirty="0" err="1"/>
              <a:t>Zdravo</a:t>
            </a:r>
            <a:r>
              <a:rPr lang="en-US" dirty="0"/>
              <a:t>”</a:t>
            </a:r>
            <a:r>
              <a:rPr lang="sr-Latn-RS" dirty="0"/>
              <a:t>)</a:t>
            </a:r>
            <a:endParaRPr lang="it-IT" dirty="0"/>
          </a:p>
          <a:p>
            <a:pPr marL="0" indent="0">
              <a:buNone/>
            </a:pPr>
            <a:r>
              <a:rPr lang="sr-Latn-RS" dirty="0"/>
              <a:t>print(</a:t>
            </a:r>
            <a:r>
              <a:rPr lang="en-US" dirty="0"/>
              <a:t>“</a:t>
            </a:r>
            <a:r>
              <a:rPr lang="en-US" dirty="0" err="1"/>
              <a:t>Zdravo</a:t>
            </a:r>
            <a:r>
              <a:rPr lang="en-US" dirty="0"/>
              <a:t>”</a:t>
            </a:r>
            <a:r>
              <a:rPr lang="sr-Latn-RS" dirty="0" smtClean="0"/>
              <a:t>)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-----------------------------------------------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for </a:t>
            </a:r>
            <a:r>
              <a:rPr lang="it-IT" dirty="0"/>
              <a:t>i in range(5</a:t>
            </a:r>
            <a:r>
              <a:rPr lang="it-IT" dirty="0" smtClean="0"/>
              <a:t>):                                </a:t>
            </a:r>
            <a:r>
              <a:rPr lang="it-IT" dirty="0"/>
              <a:t># ponovi 5 puta</a:t>
            </a:r>
            <a:r>
              <a:rPr lang="it-IT" dirty="0" smtClean="0"/>
              <a:t>:</a:t>
            </a:r>
            <a:endParaRPr lang="sr-Latn-RS" dirty="0" smtClean="0"/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print(</a:t>
            </a:r>
            <a:r>
              <a:rPr lang="en-US" dirty="0" smtClean="0"/>
              <a:t>“</a:t>
            </a:r>
            <a:r>
              <a:rPr lang="en-US" dirty="0" err="1" smtClean="0"/>
              <a:t>Zdravo</a:t>
            </a:r>
            <a:r>
              <a:rPr lang="en-US" dirty="0" smtClean="0"/>
              <a:t>”</a:t>
            </a:r>
            <a:r>
              <a:rPr lang="sr-Latn-RS" dirty="0" smtClean="0"/>
              <a:t>)</a:t>
            </a:r>
            <a:endParaRPr lang="it-IT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78309"/>
            <a:ext cx="5190054" cy="1028702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 flipV="1">
            <a:off x="623302" y="1944710"/>
            <a:ext cx="2897746" cy="279471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32204" y="1793539"/>
            <a:ext cx="3479942" cy="28333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027044" y="1102937"/>
            <a:ext cx="46048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PETLJA</a:t>
            </a: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</a:t>
            </a:r>
            <a:endParaRPr lang="sr-Latn-R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824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RS" dirty="0" smtClean="0"/>
              <a:t> for </a:t>
            </a:r>
            <a:r>
              <a:rPr lang="sr-Latn-RS" dirty="0"/>
              <a:t>i in </a:t>
            </a:r>
            <a:r>
              <a:rPr lang="sr-Latn-RS" dirty="0" smtClean="0"/>
              <a:t>range(1,11,2):    #  1 je početna vrednost, </a:t>
            </a:r>
          </a:p>
          <a:p>
            <a:pPr marL="0" indent="0">
              <a:buNone/>
            </a:pPr>
            <a:r>
              <a:rPr lang="sr-Latn-RS" dirty="0"/>
              <a:t> </a:t>
            </a:r>
            <a:r>
              <a:rPr lang="sr-Latn-RS" dirty="0" smtClean="0"/>
              <a:t>	print(i</a:t>
            </a:r>
            <a:r>
              <a:rPr lang="sr-Latn-RS" dirty="0"/>
              <a:t>)</a:t>
            </a:r>
            <a:r>
              <a:rPr lang="sr-Latn-RS" dirty="0" smtClean="0"/>
              <a:t>                   </a:t>
            </a:r>
            <a:r>
              <a:rPr lang="sr-Latn-RS" dirty="0" smtClean="0"/>
              <a:t># 11 </a:t>
            </a:r>
            <a:r>
              <a:rPr lang="sr-Latn-RS" dirty="0" smtClean="0"/>
              <a:t>je krajnja </a:t>
            </a:r>
            <a:r>
              <a:rPr lang="sr-Latn-RS" dirty="0" smtClean="0"/>
              <a:t>vrednost +1 </a:t>
            </a:r>
            <a:endParaRPr lang="sr-Latn-RS" dirty="0" smtClean="0"/>
          </a:p>
          <a:p>
            <a:pPr marL="0" indent="0">
              <a:buNone/>
            </a:pPr>
            <a:r>
              <a:rPr lang="sr-Latn-RS" dirty="0"/>
              <a:t> </a:t>
            </a:r>
            <a:r>
              <a:rPr lang="sr-Latn-RS" dirty="0" smtClean="0"/>
              <a:t>                                          # 2 je korak </a:t>
            </a:r>
            <a:r>
              <a:rPr lang="sr-Latn-RS" dirty="0" smtClean="0"/>
              <a:t>u ponavljanju</a:t>
            </a:r>
            <a:endParaRPr lang="sr-Latn-RS" dirty="0"/>
          </a:p>
          <a:p>
            <a:pPr marL="0" indent="0">
              <a:buNone/>
            </a:pPr>
            <a:r>
              <a:rPr lang="sr-Latn-RS" dirty="0" smtClean="0"/>
              <a:t>1</a:t>
            </a:r>
          </a:p>
          <a:p>
            <a:pPr marL="0" indent="0">
              <a:buNone/>
            </a:pPr>
            <a:r>
              <a:rPr lang="sr-Latn-RS" dirty="0" smtClean="0"/>
              <a:t>3</a:t>
            </a:r>
          </a:p>
          <a:p>
            <a:pPr marL="0" indent="0">
              <a:buNone/>
            </a:pPr>
            <a:r>
              <a:rPr lang="sr-Latn-RS" dirty="0" smtClean="0"/>
              <a:t>5</a:t>
            </a:r>
          </a:p>
          <a:p>
            <a:pPr marL="0" indent="0">
              <a:buNone/>
            </a:pPr>
            <a:r>
              <a:rPr lang="sr-Latn-RS" dirty="0" smtClean="0"/>
              <a:t>7</a:t>
            </a:r>
          </a:p>
          <a:p>
            <a:pPr marL="0" indent="0">
              <a:buNone/>
            </a:pPr>
            <a:r>
              <a:rPr lang="sr-Latn-RS" dirty="0"/>
              <a:t>9</a:t>
            </a:r>
            <a:endParaRPr lang="sr-Latn-RS" dirty="0"/>
          </a:p>
          <a:p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91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Zadatak br. </a:t>
            </a:r>
            <a:r>
              <a:rPr lang="sr-Latn-RS" dirty="0" smtClean="0"/>
              <a:t>1</a:t>
            </a:r>
            <a:endParaRPr lang="sr-Latn-RS" dirty="0"/>
          </a:p>
          <a:p>
            <a:pPr marL="0" lvl="0" indent="0">
              <a:buNone/>
            </a:pPr>
            <a:r>
              <a:rPr lang="sr-Latn-RS" dirty="0" smtClean="0"/>
              <a:t>          </a:t>
            </a:r>
            <a:r>
              <a:rPr lang="sr-Latn-RS" sz="2400" dirty="0" smtClean="0"/>
              <a:t>Napisati </a:t>
            </a:r>
            <a:r>
              <a:rPr lang="sr-Latn-RS" sz="2400" dirty="0"/>
              <a:t>program koji od korisnika traži da unese neku reč i neko slovo, pa zatim proverava da li napisana reč ima traženo slovo</a:t>
            </a:r>
            <a:r>
              <a:rPr lang="sr-Latn-RS" sz="2400" dirty="0" smtClean="0"/>
              <a:t>.</a:t>
            </a:r>
          </a:p>
          <a:p>
            <a:pPr marL="0" lvl="0" indent="0">
              <a:buNone/>
            </a:pPr>
            <a:endParaRPr lang="sr-Latn-RS" sz="2400" dirty="0" smtClean="0"/>
          </a:p>
          <a:p>
            <a:pPr marL="0" lvl="0" indent="0">
              <a:buNone/>
            </a:pPr>
            <a:r>
              <a:rPr lang="sr-Latn-RS" sz="1800" dirty="0"/>
              <a:t>rec=input("UNESI REC: ")</a:t>
            </a:r>
          </a:p>
          <a:p>
            <a:pPr marL="0" lvl="0" indent="0">
              <a:buNone/>
            </a:pPr>
            <a:r>
              <a:rPr lang="sr-Latn-RS" sz="1800" dirty="0"/>
              <a:t>slovo=input("UNESI SLOVO: ")</a:t>
            </a:r>
          </a:p>
          <a:p>
            <a:pPr marL="0" lvl="0" indent="0">
              <a:buNone/>
            </a:pPr>
            <a:r>
              <a:rPr lang="sr-Latn-RS" sz="1800" dirty="0"/>
              <a:t>indeks=rec.find(slovo)</a:t>
            </a:r>
          </a:p>
          <a:p>
            <a:pPr marL="0" lvl="0" indent="0">
              <a:buNone/>
            </a:pPr>
            <a:r>
              <a:rPr lang="sr-Latn-RS" sz="1800" dirty="0"/>
              <a:t>print(indeks)</a:t>
            </a:r>
          </a:p>
          <a:p>
            <a:pPr marL="0" lvl="0" indent="0">
              <a:buNone/>
            </a:pPr>
            <a:r>
              <a:rPr lang="sr-Latn-RS" sz="1800" dirty="0"/>
              <a:t>if(indeks&gt;=0):</a:t>
            </a:r>
          </a:p>
          <a:p>
            <a:pPr marL="0" lvl="0" indent="0">
              <a:buNone/>
            </a:pPr>
            <a:r>
              <a:rPr lang="sr-Latn-RS" sz="1800" dirty="0"/>
              <a:t>    print("IMA OVO SLOVO")</a:t>
            </a:r>
          </a:p>
          <a:p>
            <a:pPr marL="0" lvl="0" indent="0">
              <a:buNone/>
            </a:pPr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79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583D2CEF-A84B-467F-8747-238B2F7D1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761677"/>
            <a:ext cx="10515600" cy="4141973"/>
          </a:xfrm>
        </p:spPr>
        <p:txBody>
          <a:bodyPr>
            <a:normAutofit/>
          </a:bodyPr>
          <a:lstStyle/>
          <a:p>
            <a:r>
              <a:rPr lang="sr-Latn-RS" dirty="0"/>
              <a:t>Zadatak br. </a:t>
            </a:r>
            <a:r>
              <a:rPr lang="sr-Latn-RS" dirty="0" smtClean="0"/>
              <a:t>2</a:t>
            </a:r>
            <a:endParaRPr lang="sr-Latn-RS" dirty="0"/>
          </a:p>
          <a:p>
            <a:pPr lvl="1"/>
            <a:r>
              <a:rPr lang="en-US" dirty="0" err="1"/>
              <a:t>Napisati</a:t>
            </a:r>
            <a:r>
              <a:rPr lang="en-US" dirty="0"/>
              <a:t> program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sr-Latn-RS" dirty="0"/>
              <a:t>će prikazati </a:t>
            </a:r>
            <a:r>
              <a:rPr lang="en-US" dirty="0" err="1" smtClean="0"/>
              <a:t>neko</a:t>
            </a:r>
            <a:r>
              <a:rPr lang="en-US" dirty="0" smtClean="0"/>
              <a:t> </a:t>
            </a:r>
            <a:r>
              <a:rPr lang="en-US" dirty="0" err="1" smtClean="0"/>
              <a:t>ime</a:t>
            </a:r>
            <a:r>
              <a:rPr lang="en-US" dirty="0" smtClean="0"/>
              <a:t> u </a:t>
            </a:r>
            <a:r>
              <a:rPr lang="en-US" dirty="0" err="1" smtClean="0"/>
              <a:t>obrnutom</a:t>
            </a:r>
            <a:r>
              <a:rPr lang="en-US" dirty="0" smtClean="0"/>
              <a:t> </a:t>
            </a:r>
            <a:r>
              <a:rPr lang="en-US" dirty="0" err="1" smtClean="0"/>
              <a:t>redosledu</a:t>
            </a:r>
            <a:r>
              <a:rPr lang="en-US" dirty="0" smtClean="0"/>
              <a:t> </a:t>
            </a:r>
            <a:r>
              <a:rPr lang="en-US" dirty="0" err="1" smtClean="0"/>
              <a:t>slova</a:t>
            </a:r>
            <a:r>
              <a:rPr lang="en-US" dirty="0" smtClean="0"/>
              <a:t>.</a:t>
            </a:r>
            <a:endParaRPr lang="sr-Latn-RS" dirty="0"/>
          </a:p>
          <a:p>
            <a:pPr marL="457200" lvl="1" indent="0">
              <a:buNone/>
            </a:pPr>
            <a:endParaRPr lang="sr-Latn-RS" dirty="0" smtClean="0"/>
          </a:p>
          <a:p>
            <a:pPr marL="457200" lvl="1" indent="0">
              <a:buNone/>
            </a:pPr>
            <a:r>
              <a:rPr lang="sr-Latn-RS" dirty="0" smtClean="0"/>
              <a:t>ime=input</a:t>
            </a:r>
            <a:r>
              <a:rPr lang="sr-Latn-RS" dirty="0"/>
              <a:t>("Unesi ime:")</a:t>
            </a:r>
          </a:p>
          <a:p>
            <a:pPr marL="457200" lvl="1" indent="0">
              <a:buNone/>
            </a:pPr>
            <a:r>
              <a:rPr lang="sr-Latn-RS" dirty="0"/>
              <a:t>broj_karaktera=len(ime)</a:t>
            </a:r>
          </a:p>
          <a:p>
            <a:pPr marL="457200" lvl="1" indent="0">
              <a:buNone/>
            </a:pPr>
            <a:r>
              <a:rPr lang="sr-Latn-RS" dirty="0"/>
              <a:t>print("Sad stampamo naopako: ")</a:t>
            </a:r>
          </a:p>
          <a:p>
            <a:pPr marL="457200" lvl="1" indent="0">
              <a:buNone/>
            </a:pPr>
            <a:r>
              <a:rPr lang="sr-Latn-RS" dirty="0"/>
              <a:t>for i in range((broj_karaktera-1),-1,-1):</a:t>
            </a:r>
          </a:p>
          <a:p>
            <a:pPr marL="457200" lvl="1" indent="0">
              <a:buNone/>
            </a:pPr>
            <a:r>
              <a:rPr lang="sr-Latn-RS" dirty="0"/>
              <a:t>    print(ime[i])</a:t>
            </a:r>
          </a:p>
          <a:p>
            <a:pPr marL="457200" lvl="1" indent="0">
              <a:buNone/>
            </a:pPr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682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Zadatak br. </a:t>
            </a:r>
            <a:r>
              <a:rPr lang="sr-Latn-RS" dirty="0" smtClean="0"/>
              <a:t>3</a:t>
            </a:r>
            <a:endParaRPr lang="sr-Latn-RS" dirty="0"/>
          </a:p>
          <a:p>
            <a:pPr lvl="1"/>
            <a:r>
              <a:rPr lang="sr-Latn-RS" dirty="0"/>
              <a:t>Napisati program koji će izračunati sumu brojeva od 1 do 100.</a:t>
            </a:r>
          </a:p>
          <a:p>
            <a:pPr lvl="1"/>
            <a:endParaRPr lang="sr-Latn-RS" dirty="0"/>
          </a:p>
          <a:p>
            <a:pPr marL="457200" lvl="1" indent="0">
              <a:buNone/>
            </a:pPr>
            <a:r>
              <a:rPr lang="en-US" dirty="0"/>
              <a:t>s=0</a:t>
            </a:r>
          </a:p>
          <a:p>
            <a:pPr marL="457200" lvl="1" indent="0">
              <a:buNone/>
            </a:pPr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in range(1,101):</a:t>
            </a:r>
          </a:p>
          <a:p>
            <a:pPr marL="457200" lvl="1" indent="0">
              <a:buNone/>
            </a:pPr>
            <a:r>
              <a:rPr lang="en-US" dirty="0"/>
              <a:t>    s=</a:t>
            </a:r>
            <a:r>
              <a:rPr lang="en-US" dirty="0" err="1"/>
              <a:t>s+i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print("Suma je: ",s)</a:t>
            </a:r>
          </a:p>
          <a:p>
            <a:pPr marL="457200" lvl="1" indent="0">
              <a:buNone/>
            </a:pPr>
            <a:endParaRPr lang="sr-Latn-R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228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2898</TotalTime>
  <Words>693</Words>
  <Application>Microsoft Office PowerPoint</Application>
  <PresentationFormat>Widescreen</PresentationFormat>
  <Paragraphs>172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        Besplatan kurs Python-a za učenike Novog Pazara, Raške, Sjenice i Tutina  </vt:lpstr>
      <vt:lpstr>Sva pitanja na mail: sejonp2708@gmail.com</vt:lpstr>
      <vt:lpstr>9. ČAS</vt:lpstr>
      <vt:lpstr>Plan gradiva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Sejo</dc:creator>
  <cp:lastModifiedBy>Sejo</cp:lastModifiedBy>
  <cp:revision>150</cp:revision>
  <dcterms:created xsi:type="dcterms:W3CDTF">2020-10-01T11:25:08Z</dcterms:created>
  <dcterms:modified xsi:type="dcterms:W3CDTF">2020-10-25T20:37:26Z</dcterms:modified>
</cp:coreProperties>
</file>